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314" r:id="rId3"/>
    <p:sldId id="399" r:id="rId4"/>
    <p:sldId id="400" r:id="rId5"/>
    <p:sldId id="401" r:id="rId6"/>
    <p:sldId id="402" r:id="rId7"/>
    <p:sldId id="371" r:id="rId8"/>
    <p:sldId id="404" r:id="rId9"/>
    <p:sldId id="372" r:id="rId10"/>
    <p:sldId id="373" r:id="rId11"/>
    <p:sldId id="374" r:id="rId12"/>
    <p:sldId id="375" r:id="rId13"/>
    <p:sldId id="379" r:id="rId14"/>
    <p:sldId id="380" r:id="rId15"/>
    <p:sldId id="381" r:id="rId16"/>
    <p:sldId id="382" r:id="rId17"/>
    <p:sldId id="403" r:id="rId18"/>
    <p:sldId id="407" r:id="rId19"/>
    <p:sldId id="405" r:id="rId20"/>
    <p:sldId id="406" r:id="rId21"/>
    <p:sldId id="408" r:id="rId22"/>
    <p:sldId id="398" r:id="rId23"/>
    <p:sldId id="383" r:id="rId24"/>
    <p:sldId id="384" r:id="rId25"/>
    <p:sldId id="385" r:id="rId26"/>
    <p:sldId id="397" r:id="rId27"/>
    <p:sldId id="386" r:id="rId28"/>
    <p:sldId id="393" r:id="rId29"/>
    <p:sldId id="394" r:id="rId30"/>
    <p:sldId id="396" r:id="rId31"/>
    <p:sldId id="395" r:id="rId32"/>
    <p:sldId id="356" r:id="rId33"/>
    <p:sldId id="366" r:id="rId34"/>
    <p:sldId id="357" r:id="rId35"/>
    <p:sldId id="377" r:id="rId36"/>
    <p:sldId id="376" r:id="rId37"/>
    <p:sldId id="378" r:id="rId38"/>
    <p:sldId id="360" r:id="rId39"/>
    <p:sldId id="410" r:id="rId40"/>
    <p:sldId id="361" r:id="rId41"/>
    <p:sldId id="367" r:id="rId42"/>
    <p:sldId id="362" r:id="rId43"/>
    <p:sldId id="411" r:id="rId44"/>
    <p:sldId id="363" r:id="rId45"/>
    <p:sldId id="412" r:id="rId46"/>
    <p:sldId id="413" r:id="rId47"/>
    <p:sldId id="364" r:id="rId48"/>
    <p:sldId id="416" r:id="rId49"/>
    <p:sldId id="418" r:id="rId50"/>
    <p:sldId id="417" r:id="rId51"/>
    <p:sldId id="365" r:id="rId52"/>
    <p:sldId id="368" r:id="rId53"/>
    <p:sldId id="369" r:id="rId54"/>
    <p:sldId id="37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993" autoAdjust="0"/>
  </p:normalViewPr>
  <p:slideViewPr>
    <p:cSldViewPr snapToGrid="0">
      <p:cViewPr varScale="1">
        <p:scale>
          <a:sx n="82" d="100"/>
          <a:sy n="82" d="100"/>
        </p:scale>
        <p:origin x="16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6B4F2-1C18-44B7-A0BA-EEC660FDA648}"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8290B-9C76-48B6-9D80-65E46CF312E4}" type="slidenum">
              <a:rPr lang="en-US" smtClean="0"/>
              <a:t>‹#›</a:t>
            </a:fld>
            <a:endParaRPr lang="en-US"/>
          </a:p>
        </p:txBody>
      </p:sp>
    </p:spTree>
    <p:extLst>
      <p:ext uri="{BB962C8B-B14F-4D97-AF65-F5344CB8AC3E}">
        <p14:creationId xmlns:p14="http://schemas.microsoft.com/office/powerpoint/2010/main" val="4015922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8290B-9C76-48B6-9D80-65E46CF312E4}" type="slidenum">
              <a:rPr lang="en-US" smtClean="0"/>
              <a:t>3</a:t>
            </a:fld>
            <a:endParaRPr lang="en-US"/>
          </a:p>
        </p:txBody>
      </p:sp>
    </p:spTree>
    <p:extLst>
      <p:ext uri="{BB962C8B-B14F-4D97-AF65-F5344CB8AC3E}">
        <p14:creationId xmlns:p14="http://schemas.microsoft.com/office/powerpoint/2010/main" val="2231826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15</a:t>
            </a:fld>
            <a:endParaRPr lang="en-US"/>
          </a:p>
        </p:txBody>
      </p:sp>
    </p:spTree>
    <p:extLst>
      <p:ext uri="{BB962C8B-B14F-4D97-AF65-F5344CB8AC3E}">
        <p14:creationId xmlns:p14="http://schemas.microsoft.com/office/powerpoint/2010/main" val="1487500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16</a:t>
            </a:fld>
            <a:endParaRPr lang="en-US"/>
          </a:p>
        </p:txBody>
      </p:sp>
    </p:spTree>
    <p:extLst>
      <p:ext uri="{BB962C8B-B14F-4D97-AF65-F5344CB8AC3E}">
        <p14:creationId xmlns:p14="http://schemas.microsoft.com/office/powerpoint/2010/main" val="2242122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0" name="Google Shape;25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4131985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18</a:t>
            </a:fld>
            <a:endParaRPr lang="en-US"/>
          </a:p>
        </p:txBody>
      </p:sp>
    </p:spTree>
    <p:extLst>
      <p:ext uri="{BB962C8B-B14F-4D97-AF65-F5344CB8AC3E}">
        <p14:creationId xmlns:p14="http://schemas.microsoft.com/office/powerpoint/2010/main" val="186977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19</a:t>
            </a:fld>
            <a:endParaRPr lang="en-US"/>
          </a:p>
        </p:txBody>
      </p:sp>
    </p:spTree>
    <p:extLst>
      <p:ext uri="{BB962C8B-B14F-4D97-AF65-F5344CB8AC3E}">
        <p14:creationId xmlns:p14="http://schemas.microsoft.com/office/powerpoint/2010/main" val="3189232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20</a:t>
            </a:fld>
            <a:endParaRPr lang="en-US"/>
          </a:p>
        </p:txBody>
      </p:sp>
    </p:spTree>
    <p:extLst>
      <p:ext uri="{BB962C8B-B14F-4D97-AF65-F5344CB8AC3E}">
        <p14:creationId xmlns:p14="http://schemas.microsoft.com/office/powerpoint/2010/main" val="1805928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21</a:t>
            </a:fld>
            <a:endParaRPr lang="en-US"/>
          </a:p>
        </p:txBody>
      </p:sp>
    </p:spTree>
    <p:extLst>
      <p:ext uri="{BB962C8B-B14F-4D97-AF65-F5344CB8AC3E}">
        <p14:creationId xmlns:p14="http://schemas.microsoft.com/office/powerpoint/2010/main" val="3245893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22</a:t>
            </a:fld>
            <a:endParaRPr lang="en-US"/>
          </a:p>
        </p:txBody>
      </p:sp>
    </p:spTree>
    <p:extLst>
      <p:ext uri="{BB962C8B-B14F-4D97-AF65-F5344CB8AC3E}">
        <p14:creationId xmlns:p14="http://schemas.microsoft.com/office/powerpoint/2010/main" val="594505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23</a:t>
            </a:fld>
            <a:endParaRPr lang="en-US"/>
          </a:p>
        </p:txBody>
      </p:sp>
    </p:spTree>
    <p:extLst>
      <p:ext uri="{BB962C8B-B14F-4D97-AF65-F5344CB8AC3E}">
        <p14:creationId xmlns:p14="http://schemas.microsoft.com/office/powerpoint/2010/main" val="434954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24</a:t>
            </a:fld>
            <a:endParaRPr lang="en-US"/>
          </a:p>
        </p:txBody>
      </p:sp>
    </p:spTree>
    <p:extLst>
      <p:ext uri="{BB962C8B-B14F-4D97-AF65-F5344CB8AC3E}">
        <p14:creationId xmlns:p14="http://schemas.microsoft.com/office/powerpoint/2010/main" val="593592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8290B-9C76-48B6-9D80-65E46CF312E4}" type="slidenum">
              <a:rPr lang="en-US" smtClean="0"/>
              <a:t>4</a:t>
            </a:fld>
            <a:endParaRPr lang="en-US"/>
          </a:p>
        </p:txBody>
      </p:sp>
    </p:spTree>
    <p:extLst>
      <p:ext uri="{BB962C8B-B14F-4D97-AF65-F5344CB8AC3E}">
        <p14:creationId xmlns:p14="http://schemas.microsoft.com/office/powerpoint/2010/main" val="2446867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26</a:t>
            </a:fld>
            <a:endParaRPr lang="en-US"/>
          </a:p>
        </p:txBody>
      </p:sp>
    </p:spTree>
    <p:extLst>
      <p:ext uri="{BB962C8B-B14F-4D97-AF65-F5344CB8AC3E}">
        <p14:creationId xmlns:p14="http://schemas.microsoft.com/office/powerpoint/2010/main" val="2979117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28</a:t>
            </a:fld>
            <a:endParaRPr lang="en-US"/>
          </a:p>
        </p:txBody>
      </p:sp>
    </p:spTree>
    <p:extLst>
      <p:ext uri="{BB962C8B-B14F-4D97-AF65-F5344CB8AC3E}">
        <p14:creationId xmlns:p14="http://schemas.microsoft.com/office/powerpoint/2010/main" val="634152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29</a:t>
            </a:fld>
            <a:endParaRPr lang="en-US"/>
          </a:p>
        </p:txBody>
      </p:sp>
    </p:spTree>
    <p:extLst>
      <p:ext uri="{BB962C8B-B14F-4D97-AF65-F5344CB8AC3E}">
        <p14:creationId xmlns:p14="http://schemas.microsoft.com/office/powerpoint/2010/main" val="2876243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30</a:t>
            </a:fld>
            <a:endParaRPr lang="en-US"/>
          </a:p>
        </p:txBody>
      </p:sp>
    </p:spTree>
    <p:extLst>
      <p:ext uri="{BB962C8B-B14F-4D97-AF65-F5344CB8AC3E}">
        <p14:creationId xmlns:p14="http://schemas.microsoft.com/office/powerpoint/2010/main" val="269284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32</a:t>
            </a:fld>
            <a:endParaRPr lang="en-US"/>
          </a:p>
        </p:txBody>
      </p:sp>
    </p:spTree>
    <p:extLst>
      <p:ext uri="{BB962C8B-B14F-4D97-AF65-F5344CB8AC3E}">
        <p14:creationId xmlns:p14="http://schemas.microsoft.com/office/powerpoint/2010/main" val="4262914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33</a:t>
            </a:fld>
            <a:endParaRPr lang="en-US"/>
          </a:p>
        </p:txBody>
      </p:sp>
    </p:spTree>
    <p:extLst>
      <p:ext uri="{BB962C8B-B14F-4D97-AF65-F5344CB8AC3E}">
        <p14:creationId xmlns:p14="http://schemas.microsoft.com/office/powerpoint/2010/main" val="1977933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34</a:t>
            </a:fld>
            <a:endParaRPr lang="en-US"/>
          </a:p>
        </p:txBody>
      </p:sp>
    </p:spTree>
    <p:extLst>
      <p:ext uri="{BB962C8B-B14F-4D97-AF65-F5344CB8AC3E}">
        <p14:creationId xmlns:p14="http://schemas.microsoft.com/office/powerpoint/2010/main" val="3387007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8290B-9C76-48B6-9D80-65E46CF312E4}" type="slidenum">
              <a:rPr lang="en-US" smtClean="0"/>
              <a:t>35</a:t>
            </a:fld>
            <a:endParaRPr lang="en-US"/>
          </a:p>
        </p:txBody>
      </p:sp>
    </p:spTree>
    <p:extLst>
      <p:ext uri="{BB962C8B-B14F-4D97-AF65-F5344CB8AC3E}">
        <p14:creationId xmlns:p14="http://schemas.microsoft.com/office/powerpoint/2010/main" val="1895709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8290B-9C76-48B6-9D80-65E46CF312E4}" type="slidenum">
              <a:rPr lang="en-US" smtClean="0"/>
              <a:t>36</a:t>
            </a:fld>
            <a:endParaRPr lang="en-US"/>
          </a:p>
        </p:txBody>
      </p:sp>
    </p:spTree>
    <p:extLst>
      <p:ext uri="{BB962C8B-B14F-4D97-AF65-F5344CB8AC3E}">
        <p14:creationId xmlns:p14="http://schemas.microsoft.com/office/powerpoint/2010/main" val="41709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37</a:t>
            </a:fld>
            <a:endParaRPr lang="en-US"/>
          </a:p>
        </p:txBody>
      </p:sp>
    </p:spTree>
    <p:extLst>
      <p:ext uri="{BB962C8B-B14F-4D97-AF65-F5344CB8AC3E}">
        <p14:creationId xmlns:p14="http://schemas.microsoft.com/office/powerpoint/2010/main" val="241212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8290B-9C76-48B6-9D80-65E46CF312E4}" type="slidenum">
              <a:rPr lang="en-US" smtClean="0"/>
              <a:t>5</a:t>
            </a:fld>
            <a:endParaRPr lang="en-US"/>
          </a:p>
        </p:txBody>
      </p:sp>
    </p:spTree>
    <p:extLst>
      <p:ext uri="{BB962C8B-B14F-4D97-AF65-F5344CB8AC3E}">
        <p14:creationId xmlns:p14="http://schemas.microsoft.com/office/powerpoint/2010/main" val="3013699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8290B-9C76-48B6-9D80-65E46CF312E4}" type="slidenum">
              <a:rPr lang="en-US" smtClean="0"/>
              <a:t>39</a:t>
            </a:fld>
            <a:endParaRPr lang="en-US"/>
          </a:p>
        </p:txBody>
      </p:sp>
    </p:spTree>
    <p:extLst>
      <p:ext uri="{BB962C8B-B14F-4D97-AF65-F5344CB8AC3E}">
        <p14:creationId xmlns:p14="http://schemas.microsoft.com/office/powerpoint/2010/main" val="2728108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8290B-9C76-48B6-9D80-65E46CF312E4}" type="slidenum">
              <a:rPr lang="en-US" smtClean="0"/>
              <a:t>40</a:t>
            </a:fld>
            <a:endParaRPr lang="en-US"/>
          </a:p>
        </p:txBody>
      </p:sp>
    </p:spTree>
    <p:extLst>
      <p:ext uri="{BB962C8B-B14F-4D97-AF65-F5344CB8AC3E}">
        <p14:creationId xmlns:p14="http://schemas.microsoft.com/office/powerpoint/2010/main" val="3009323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41</a:t>
            </a:fld>
            <a:endParaRPr lang="en-US"/>
          </a:p>
        </p:txBody>
      </p:sp>
    </p:spTree>
    <p:extLst>
      <p:ext uri="{BB962C8B-B14F-4D97-AF65-F5344CB8AC3E}">
        <p14:creationId xmlns:p14="http://schemas.microsoft.com/office/powerpoint/2010/main" val="1611751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42</a:t>
            </a:fld>
            <a:endParaRPr lang="en-US"/>
          </a:p>
        </p:txBody>
      </p:sp>
    </p:spTree>
    <p:extLst>
      <p:ext uri="{BB962C8B-B14F-4D97-AF65-F5344CB8AC3E}">
        <p14:creationId xmlns:p14="http://schemas.microsoft.com/office/powerpoint/2010/main" val="2262513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44</a:t>
            </a:fld>
            <a:endParaRPr lang="en-US"/>
          </a:p>
        </p:txBody>
      </p:sp>
    </p:spTree>
    <p:extLst>
      <p:ext uri="{BB962C8B-B14F-4D97-AF65-F5344CB8AC3E}">
        <p14:creationId xmlns:p14="http://schemas.microsoft.com/office/powerpoint/2010/main" val="17318900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8290B-9C76-48B6-9D80-65E46CF312E4}" type="slidenum">
              <a:rPr lang="en-US" smtClean="0"/>
              <a:t>47</a:t>
            </a:fld>
            <a:endParaRPr lang="en-US"/>
          </a:p>
        </p:txBody>
      </p:sp>
    </p:spTree>
    <p:extLst>
      <p:ext uri="{BB962C8B-B14F-4D97-AF65-F5344CB8AC3E}">
        <p14:creationId xmlns:p14="http://schemas.microsoft.com/office/powerpoint/2010/main" val="201768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738290B-9C76-48B6-9D80-65E46CF312E4}" type="slidenum">
              <a:rPr lang="en-US" smtClean="0"/>
              <a:t>6</a:t>
            </a:fld>
            <a:endParaRPr lang="en-US"/>
          </a:p>
        </p:txBody>
      </p:sp>
    </p:spTree>
    <p:extLst>
      <p:ext uri="{BB962C8B-B14F-4D97-AF65-F5344CB8AC3E}">
        <p14:creationId xmlns:p14="http://schemas.microsoft.com/office/powerpoint/2010/main" val="2812787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38290B-9C76-48B6-9D80-65E46CF312E4}" type="slidenum">
              <a:rPr lang="en-US" smtClean="0"/>
              <a:t>7</a:t>
            </a:fld>
            <a:endParaRPr lang="en-US"/>
          </a:p>
        </p:txBody>
      </p:sp>
    </p:spTree>
    <p:extLst>
      <p:ext uri="{BB962C8B-B14F-4D97-AF65-F5344CB8AC3E}">
        <p14:creationId xmlns:p14="http://schemas.microsoft.com/office/powerpoint/2010/main" val="1082252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10</a:t>
            </a:fld>
            <a:endParaRPr lang="en-US"/>
          </a:p>
        </p:txBody>
      </p:sp>
    </p:spTree>
    <p:extLst>
      <p:ext uri="{BB962C8B-B14F-4D97-AF65-F5344CB8AC3E}">
        <p14:creationId xmlns:p14="http://schemas.microsoft.com/office/powerpoint/2010/main" val="3547564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11</a:t>
            </a:fld>
            <a:endParaRPr lang="en-US"/>
          </a:p>
        </p:txBody>
      </p:sp>
    </p:spTree>
    <p:extLst>
      <p:ext uri="{BB962C8B-B14F-4D97-AF65-F5344CB8AC3E}">
        <p14:creationId xmlns:p14="http://schemas.microsoft.com/office/powerpoint/2010/main" val="514975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12</a:t>
            </a:fld>
            <a:endParaRPr lang="en-US"/>
          </a:p>
        </p:txBody>
      </p:sp>
    </p:spTree>
    <p:extLst>
      <p:ext uri="{BB962C8B-B14F-4D97-AF65-F5344CB8AC3E}">
        <p14:creationId xmlns:p14="http://schemas.microsoft.com/office/powerpoint/2010/main" val="3334651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738290B-9C76-48B6-9D80-65E46CF312E4}" type="slidenum">
              <a:rPr lang="en-US" smtClean="0"/>
              <a:t>13</a:t>
            </a:fld>
            <a:endParaRPr lang="en-US"/>
          </a:p>
        </p:txBody>
      </p:sp>
    </p:spTree>
    <p:extLst>
      <p:ext uri="{BB962C8B-B14F-4D97-AF65-F5344CB8AC3E}">
        <p14:creationId xmlns:p14="http://schemas.microsoft.com/office/powerpoint/2010/main" val="12890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76620E1-B105-458F-91E7-7759D1C06FBB}" type="datetime1">
              <a:rPr lang="en-US" smtClean="0"/>
              <a:t>10/8/2021</a:t>
            </a:fld>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3760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B4866B0A-74DD-4416-932F-6B0D87D9F6A2}" type="datetime1">
              <a:rPr lang="en-US" smtClean="0"/>
              <a:t>10/8/2021</a:t>
            </a:fld>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71830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24144635-00B1-46EF-8034-72A38298375D}" type="datetime1">
              <a:rPr lang="en-US" smtClean="0"/>
              <a:t>10/8/2021</a:t>
            </a:fld>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3674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51FD9AA-A4AF-4A18-B068-24757A4EAF92}" type="datetime1">
              <a:rPr lang="en-US" smtClean="0"/>
              <a:t>10/8/2021</a:t>
            </a:fld>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072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5E142823-3EAB-4156-9814-F99E90CB1423}" type="datetime1">
              <a:rPr lang="en-US" smtClean="0"/>
              <a:t>10/8/2021</a:t>
            </a:fld>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15987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78015CE4-F55B-425A-8D47-4F37D3B6AB71}" type="datetime1">
              <a:rPr lang="en-US" smtClean="0"/>
              <a:t>10/8/2021</a:t>
            </a:fld>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83631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73DBC490-695A-4569-A835-A4C67E708955}" type="datetime1">
              <a:rPr lang="en-US" smtClean="0"/>
              <a:t>10/8/2021</a:t>
            </a:fld>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86316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DFF38677-430C-4EC4-85D2-7D3CCB89BCAB}" type="datetime1">
              <a:rPr lang="en-US" smtClean="0"/>
              <a:t>10/8/2021</a:t>
            </a:fld>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37025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37338B6-A3A0-4980-8992-DDACA04A682F}" type="datetime1">
              <a:rPr lang="en-US" smtClean="0"/>
              <a:t>10/8/2021</a:t>
            </a:fld>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97738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1F7E4AA7-9695-425B-B3E6-35FF51A2A1B0}" type="datetime1">
              <a:rPr lang="en-US" smtClean="0"/>
              <a:t>10/8/2021</a:t>
            </a:fld>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7361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8000">
              <a:schemeClr val="accent6">
                <a:lumMod val="40000"/>
                <a:lumOff val="60000"/>
              </a:schemeClr>
            </a:gs>
            <a:gs pos="79000">
              <a:srgbClr val="99CCFF"/>
            </a:gs>
            <a:gs pos="14000">
              <a:schemeClr val="accent4">
                <a:lumMod val="40000"/>
                <a:lumOff val="60000"/>
              </a:schemeClr>
            </a:gs>
          </a:gsLst>
          <a:lin ang="8100000" scaled="1"/>
          <a:tileRect/>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fld id="{7996B411-4AEA-4AB2-9ED9-24F777D933EA}" type="datetime1">
              <a:rPr lang="en-US" smtClean="0"/>
              <a:t>10/8/2021</a:t>
            </a:fld>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2325348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w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9.w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1.wmf"/><Relationship Id="rId5" Type="http://schemas.openxmlformats.org/officeDocument/2006/relationships/oleObject" Target="../embeddings/Microsoft_Word_97_-_2003_Document1.doc"/><Relationship Id="rId4"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12C2FC-2916-4BF4-9A29-E59A5A9CDD69}"/>
              </a:ext>
            </a:extLst>
          </p:cNvPr>
          <p:cNvSpPr>
            <a:spLocks noGrp="1"/>
          </p:cNvSpPr>
          <p:nvPr>
            <p:ph type="ctrTitle"/>
          </p:nvPr>
        </p:nvSpPr>
        <p:spPr/>
        <p:txBody>
          <a:bodyPr/>
          <a:lstStyle/>
          <a:p>
            <a:r>
              <a:rPr lang="en-US" dirty="0"/>
              <a:t>SRE</a:t>
            </a:r>
          </a:p>
        </p:txBody>
      </p:sp>
      <p:sp>
        <p:nvSpPr>
          <p:cNvPr id="3" name="Subtitle 2">
            <a:extLst>
              <a:ext uri="{FF2B5EF4-FFF2-40B4-BE49-F238E27FC236}">
                <a16:creationId xmlns:a16="http://schemas.microsoft.com/office/drawing/2014/main" xmlns="" id="{F7A1A1B4-E482-4400-A3A4-AEFA12AA2FA1}"/>
              </a:ext>
            </a:extLst>
          </p:cNvPr>
          <p:cNvSpPr>
            <a:spLocks noGrp="1"/>
          </p:cNvSpPr>
          <p:nvPr>
            <p:ph type="subTitle" idx="1"/>
          </p:nvPr>
        </p:nvSpPr>
        <p:spPr/>
        <p:txBody>
          <a:bodyPr/>
          <a:lstStyle/>
          <a:p>
            <a:r>
              <a:rPr lang="en-US" dirty="0"/>
              <a:t>Lecture 10</a:t>
            </a:r>
          </a:p>
        </p:txBody>
      </p:sp>
    </p:spTree>
    <p:extLst>
      <p:ext uri="{BB962C8B-B14F-4D97-AF65-F5344CB8AC3E}">
        <p14:creationId xmlns:p14="http://schemas.microsoft.com/office/powerpoint/2010/main" val="101015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xmlns="" id="{EA129B16-3E4F-4CFF-84B8-334A1E94C837}"/>
              </a:ext>
            </a:extLst>
          </p:cNvPr>
          <p:cNvSpPr>
            <a:spLocks noGrp="1" noChangeArrowheads="1"/>
          </p:cNvSpPr>
          <p:nvPr>
            <p:ph type="title"/>
          </p:nvPr>
        </p:nvSpPr>
        <p:spPr>
          <a:xfrm>
            <a:off x="2286000" y="395288"/>
            <a:ext cx="7696200" cy="1143000"/>
          </a:xfrm>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sz="2900"/>
              <a:t>Elicitation, analysis and negotiation</a:t>
            </a:r>
          </a:p>
        </p:txBody>
      </p:sp>
      <p:graphicFrame>
        <p:nvGraphicFramePr>
          <p:cNvPr id="10245" name="Object 3">
            <a:extLst>
              <a:ext uri="{FF2B5EF4-FFF2-40B4-BE49-F238E27FC236}">
                <a16:creationId xmlns:a16="http://schemas.microsoft.com/office/drawing/2014/main" xmlns="" id="{37A60980-E690-4C9D-AF75-51CB4744A160}"/>
              </a:ext>
            </a:extLst>
          </p:cNvPr>
          <p:cNvGraphicFramePr>
            <a:graphicFrameLocks/>
          </p:cNvGraphicFramePr>
          <p:nvPr/>
        </p:nvGraphicFramePr>
        <p:xfrm>
          <a:off x="3292475" y="1739900"/>
          <a:ext cx="5659438" cy="4497388"/>
        </p:xfrm>
        <a:graphic>
          <a:graphicData uri="http://schemas.openxmlformats.org/presentationml/2006/ole">
            <mc:AlternateContent xmlns:mc="http://schemas.openxmlformats.org/markup-compatibility/2006">
              <mc:Choice xmlns:v="urn:schemas-microsoft-com:vml" Requires="v">
                <p:oleObj spid="_x0000_s3249" name="Document" r:id="rId4" imgW="3514725" imgH="2819400" progId="Word.Document.6">
                  <p:embed/>
                </p:oleObj>
              </mc:Choice>
              <mc:Fallback>
                <p:oleObj name="Document" r:id="rId4" imgW="3514725" imgH="2819400" progId="Word.Document.6">
                  <p:embed/>
                  <p:pic>
                    <p:nvPicPr>
                      <p:cNvPr id="10245" name="Object 3">
                        <a:extLst>
                          <a:ext uri="{FF2B5EF4-FFF2-40B4-BE49-F238E27FC236}">
                            <a16:creationId xmlns:a16="http://schemas.microsoft.com/office/drawing/2014/main" xmlns="" id="{37A60980-E690-4C9D-AF75-51CB4744A160}"/>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2475" y="1739900"/>
                        <a:ext cx="5659438"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a:extLst>
              <a:ext uri="{FF2B5EF4-FFF2-40B4-BE49-F238E27FC236}">
                <a16:creationId xmlns:a16="http://schemas.microsoft.com/office/drawing/2014/main" xmlns="" id="{81532203-EC95-4C0F-8F58-B50D4B39325F}"/>
              </a:ext>
            </a:extLst>
          </p:cNvPr>
          <p:cNvSpPr>
            <a:spLocks noGrp="1" noChangeArrowheads="1"/>
          </p:cNvSpPr>
          <p:nvPr>
            <p:ph type="title"/>
          </p:nvPr>
        </p:nvSpPr>
        <p:spPr>
          <a:xfrm>
            <a:off x="2286000" y="625476"/>
            <a:ext cx="7696200" cy="950913"/>
          </a:xfrm>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sz="2900"/>
              <a:t>The requirements elicitation process</a:t>
            </a:r>
          </a:p>
        </p:txBody>
      </p:sp>
      <p:graphicFrame>
        <p:nvGraphicFramePr>
          <p:cNvPr id="11269" name="Object 3">
            <a:extLst>
              <a:ext uri="{FF2B5EF4-FFF2-40B4-BE49-F238E27FC236}">
                <a16:creationId xmlns:a16="http://schemas.microsoft.com/office/drawing/2014/main" xmlns="" id="{8369103B-B383-4316-BB2F-364C8FC28927}"/>
              </a:ext>
            </a:extLst>
          </p:cNvPr>
          <p:cNvGraphicFramePr>
            <a:graphicFrameLocks/>
          </p:cNvGraphicFramePr>
          <p:nvPr/>
        </p:nvGraphicFramePr>
        <p:xfrm>
          <a:off x="1989138" y="1885950"/>
          <a:ext cx="8386762" cy="3684588"/>
        </p:xfrm>
        <a:graphic>
          <a:graphicData uri="http://schemas.openxmlformats.org/presentationml/2006/ole">
            <mc:AlternateContent xmlns:mc="http://schemas.openxmlformats.org/markup-compatibility/2006">
              <mc:Choice xmlns:v="urn:schemas-microsoft-com:vml" Requires="v">
                <p:oleObj spid="_x0000_s4273" name="Document" r:id="rId4" imgW="3390900" imgH="1495425" progId="Word.Document.6">
                  <p:embed/>
                </p:oleObj>
              </mc:Choice>
              <mc:Fallback>
                <p:oleObj name="Document" r:id="rId4" imgW="3390900" imgH="1495425" progId="Word.Document.6">
                  <p:embed/>
                  <p:pic>
                    <p:nvPicPr>
                      <p:cNvPr id="11269" name="Object 3">
                        <a:extLst>
                          <a:ext uri="{FF2B5EF4-FFF2-40B4-BE49-F238E27FC236}">
                            <a16:creationId xmlns:a16="http://schemas.microsoft.com/office/drawing/2014/main" xmlns="" id="{8369103B-B383-4316-BB2F-364C8FC28927}"/>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9138" y="1885950"/>
                        <a:ext cx="8386762" cy="368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a:extLst>
              <a:ext uri="{FF2B5EF4-FFF2-40B4-BE49-F238E27FC236}">
                <a16:creationId xmlns:a16="http://schemas.microsoft.com/office/drawing/2014/main" xmlns="" id="{84A83616-A47B-4AAB-8D2A-C49BEE32E9D9}"/>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Elicitation stages</a:t>
            </a:r>
          </a:p>
        </p:txBody>
      </p:sp>
      <p:sp>
        <p:nvSpPr>
          <p:cNvPr id="12293" name="Rectangle 3">
            <a:extLst>
              <a:ext uri="{FF2B5EF4-FFF2-40B4-BE49-F238E27FC236}">
                <a16:creationId xmlns:a16="http://schemas.microsoft.com/office/drawing/2014/main" xmlns="" id="{1D78E9C2-EBBA-4986-84C7-BCC1F0CD95DF}"/>
              </a:ext>
            </a:extLst>
          </p:cNvPr>
          <p:cNvSpPr>
            <a:spLocks noGrp="1" noChangeArrowheads="1"/>
          </p:cNvSpPr>
          <p:nvPr>
            <p:ph type="body" idx="1"/>
          </p:nvPr>
        </p:nvSpPr>
        <p:spPr>
          <a:xfrm>
            <a:off x="2286000" y="1700213"/>
            <a:ext cx="7696200" cy="4686300"/>
          </a:xfrm>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1800"/>
              <a:t>Objective setting </a:t>
            </a:r>
          </a:p>
          <a:p>
            <a:pPr lvl="1" eaLnBrk="1" hangingPunct="1">
              <a:buClr>
                <a:schemeClr val="tx1"/>
              </a:buClr>
              <a:buSzTx/>
              <a:buFont typeface="Wingdings" panose="05000000000000000000" pitchFamily="2" charset="2"/>
              <a:buChar char="§"/>
            </a:pPr>
            <a:r>
              <a:rPr lang="en-US" altLang="en-US" sz="1800"/>
              <a:t>The organizational objectives should be established including general goals of the business, an outline description of the problem to be solved, why the system is necessary and the constraints on the system. </a:t>
            </a:r>
          </a:p>
          <a:p>
            <a:pPr eaLnBrk="1" hangingPunct="1">
              <a:buClr>
                <a:schemeClr val="tx1"/>
              </a:buClr>
              <a:buSzTx/>
              <a:buFont typeface="Wingdings" panose="05000000000000000000" pitchFamily="2" charset="2"/>
              <a:buChar char="§"/>
            </a:pPr>
            <a:r>
              <a:rPr lang="en-US" altLang="en-US" sz="1800"/>
              <a:t>Background knowledge acquisition  </a:t>
            </a:r>
          </a:p>
          <a:p>
            <a:pPr lvl="1" eaLnBrk="1" hangingPunct="1">
              <a:buClr>
                <a:schemeClr val="tx1"/>
              </a:buClr>
              <a:buSzTx/>
              <a:buFont typeface="Wingdings" panose="05000000000000000000" pitchFamily="2" charset="2"/>
              <a:buChar char="§"/>
            </a:pPr>
            <a:r>
              <a:rPr lang="en-US" altLang="en-US" sz="1800"/>
              <a:t>Background information about the system includes information about the organization where the system is to be installed, the application domain of the system and information about existing systems</a:t>
            </a:r>
          </a:p>
          <a:p>
            <a:pPr eaLnBrk="1" hangingPunct="1">
              <a:buClr>
                <a:schemeClr val="tx1"/>
              </a:buClr>
              <a:buSzTx/>
              <a:buFont typeface="Wingdings" panose="05000000000000000000" pitchFamily="2" charset="2"/>
              <a:buChar char="§"/>
            </a:pPr>
            <a:r>
              <a:rPr lang="en-US" altLang="en-US" sz="1800"/>
              <a:t>Knowledge organization  </a:t>
            </a:r>
          </a:p>
          <a:p>
            <a:pPr lvl="1" eaLnBrk="1" hangingPunct="1">
              <a:buClr>
                <a:schemeClr val="tx1"/>
              </a:buClr>
              <a:buSzTx/>
              <a:buFont typeface="Wingdings" panose="05000000000000000000" pitchFamily="2" charset="2"/>
              <a:buChar char="§"/>
            </a:pPr>
            <a:r>
              <a:rPr lang="en-US" altLang="en-US" sz="1800"/>
              <a:t>The large amount of knowledge which has been collected in the previous stage must be organized and collated. </a:t>
            </a:r>
          </a:p>
          <a:p>
            <a:pPr eaLnBrk="1" hangingPunct="1">
              <a:buClr>
                <a:schemeClr val="tx1"/>
              </a:buClr>
              <a:buSzTx/>
              <a:buFont typeface="Wingdings" panose="05000000000000000000" pitchFamily="2" charset="2"/>
              <a:buChar char="§"/>
            </a:pPr>
            <a:r>
              <a:rPr lang="en-US" altLang="en-US" sz="1800"/>
              <a:t>Stakeholder requirements collection </a:t>
            </a:r>
          </a:p>
          <a:p>
            <a:pPr lvl="1" eaLnBrk="1" hangingPunct="1">
              <a:buClr>
                <a:schemeClr val="tx1"/>
              </a:buClr>
              <a:buSzTx/>
              <a:buFont typeface="Wingdings" panose="05000000000000000000" pitchFamily="2" charset="2"/>
              <a:buChar char="§"/>
            </a:pPr>
            <a:r>
              <a:rPr lang="en-US" altLang="en-US" sz="1800"/>
              <a:t>System stakeholders are consulted to discover their requirements.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a:extLst>
              <a:ext uri="{FF2B5EF4-FFF2-40B4-BE49-F238E27FC236}">
                <a16:creationId xmlns:a16="http://schemas.microsoft.com/office/drawing/2014/main" xmlns="" id="{D0FD148B-8CDE-4CD8-99E4-811A4FFB2235}"/>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Elicitation techniques</a:t>
            </a:r>
          </a:p>
        </p:txBody>
      </p:sp>
      <p:sp>
        <p:nvSpPr>
          <p:cNvPr id="16389" name="Rectangle 3">
            <a:extLst>
              <a:ext uri="{FF2B5EF4-FFF2-40B4-BE49-F238E27FC236}">
                <a16:creationId xmlns:a16="http://schemas.microsoft.com/office/drawing/2014/main" xmlns="" id="{6283F18C-E7CA-4BFC-8BCD-6318A6059799}"/>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dirty="0"/>
              <a:t>Specific techniques which may be used to collect knowledge about system requirements</a:t>
            </a:r>
          </a:p>
          <a:p>
            <a:pPr eaLnBrk="1" hangingPunct="1">
              <a:buClr>
                <a:schemeClr val="tx1"/>
              </a:buClr>
              <a:buSzTx/>
              <a:buFont typeface="Wingdings" panose="05000000000000000000" pitchFamily="2" charset="2"/>
              <a:buChar char="§"/>
            </a:pPr>
            <a:r>
              <a:rPr lang="en-US" altLang="en-US" sz="2000" dirty="0"/>
              <a:t>This knowledge must be structured</a:t>
            </a:r>
          </a:p>
          <a:p>
            <a:pPr lvl="1" eaLnBrk="1" hangingPunct="1">
              <a:buClr>
                <a:schemeClr val="tx1"/>
              </a:buClr>
              <a:buSzTx/>
              <a:buFont typeface="Wingdings" panose="05000000000000000000" pitchFamily="2" charset="2"/>
              <a:buChar char="§"/>
            </a:pPr>
            <a:r>
              <a:rPr lang="en-US" altLang="en-US" sz="2000" dirty="0"/>
              <a:t>Partitioning - aggregating related knowledge</a:t>
            </a:r>
          </a:p>
          <a:p>
            <a:pPr lvl="1" eaLnBrk="1" hangingPunct="1">
              <a:buClr>
                <a:schemeClr val="tx1"/>
              </a:buClr>
              <a:buSzTx/>
              <a:buFont typeface="Wingdings" panose="05000000000000000000" pitchFamily="2" charset="2"/>
              <a:buChar char="§"/>
            </a:pPr>
            <a:r>
              <a:rPr lang="en-US" altLang="en-US" sz="2000" dirty="0"/>
              <a:t>Abstraction - recognizing generalities</a:t>
            </a:r>
          </a:p>
          <a:p>
            <a:pPr lvl="1" eaLnBrk="1" hangingPunct="1">
              <a:buClr>
                <a:schemeClr val="tx1"/>
              </a:buClr>
              <a:buSzTx/>
              <a:buFont typeface="Wingdings" panose="05000000000000000000" pitchFamily="2" charset="2"/>
              <a:buChar char="§"/>
            </a:pPr>
            <a:r>
              <a:rPr lang="en-US" altLang="en-US" sz="2000" dirty="0"/>
              <a:t>Projection - organizing according to perspective</a:t>
            </a:r>
          </a:p>
          <a:p>
            <a:pPr eaLnBrk="1" hangingPunct="1">
              <a:buClr>
                <a:schemeClr val="tx1"/>
              </a:buClr>
              <a:buSzTx/>
              <a:buFont typeface="Wingdings" panose="05000000000000000000" pitchFamily="2" charset="2"/>
              <a:buChar char="§"/>
            </a:pPr>
            <a:r>
              <a:rPr lang="en-US" altLang="en-US" sz="2000" dirty="0"/>
              <a:t>Elicitation problems</a:t>
            </a:r>
          </a:p>
          <a:p>
            <a:pPr lvl="1" eaLnBrk="1" hangingPunct="1">
              <a:buClr>
                <a:schemeClr val="tx1"/>
              </a:buClr>
              <a:buSzTx/>
              <a:buFont typeface="Wingdings" panose="05000000000000000000" pitchFamily="2" charset="2"/>
              <a:buChar char="§"/>
            </a:pPr>
            <a:r>
              <a:rPr lang="en-US" altLang="en-US" sz="2000" dirty="0"/>
              <a:t>Not enough time for elicitation</a:t>
            </a:r>
          </a:p>
          <a:p>
            <a:pPr lvl="1" eaLnBrk="1" hangingPunct="1">
              <a:buClr>
                <a:schemeClr val="tx1"/>
              </a:buClr>
              <a:buSzTx/>
              <a:buFont typeface="Wingdings" panose="05000000000000000000" pitchFamily="2" charset="2"/>
              <a:buChar char="§"/>
            </a:pPr>
            <a:r>
              <a:rPr lang="en-US" altLang="en-US" sz="2000" dirty="0"/>
              <a:t>Inadequate preparation by engineers</a:t>
            </a:r>
          </a:p>
          <a:p>
            <a:pPr lvl="1" eaLnBrk="1" hangingPunct="1">
              <a:buClr>
                <a:schemeClr val="tx1"/>
              </a:buClr>
              <a:buSzTx/>
              <a:buFont typeface="Wingdings" panose="05000000000000000000" pitchFamily="2" charset="2"/>
              <a:buChar char="§"/>
            </a:pPr>
            <a:r>
              <a:rPr lang="en-US" altLang="en-US" sz="2000" dirty="0"/>
              <a:t>Stakeholders are unconvinced of the need for a new system</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a:extLst>
              <a:ext uri="{FF2B5EF4-FFF2-40B4-BE49-F238E27FC236}">
                <a16:creationId xmlns:a16="http://schemas.microsoft.com/office/drawing/2014/main" xmlns="" id="{A3007397-0270-4A08-AA79-791596B84090}"/>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Specific elicitation techniques</a:t>
            </a:r>
          </a:p>
        </p:txBody>
      </p:sp>
      <p:sp>
        <p:nvSpPr>
          <p:cNvPr id="17413" name="Rectangle 3">
            <a:extLst>
              <a:ext uri="{FF2B5EF4-FFF2-40B4-BE49-F238E27FC236}">
                <a16:creationId xmlns:a16="http://schemas.microsoft.com/office/drawing/2014/main" xmlns="" id="{45F55774-308E-4CB8-8D7A-491EB3DD7BFB}"/>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Interviews  (</a:t>
            </a:r>
            <a:r>
              <a:rPr lang="en-US" altLang="en-US" sz="2000">
                <a:sym typeface="Symbol" panose="05050102010706020507" pitchFamily="18" charset="2"/>
              </a:rPr>
              <a:t>)</a:t>
            </a:r>
          </a:p>
          <a:p>
            <a:pPr eaLnBrk="1" hangingPunct="1">
              <a:buClr>
                <a:schemeClr val="tx1"/>
              </a:buClr>
              <a:buSzTx/>
              <a:buFont typeface="Wingdings" panose="05000000000000000000" pitchFamily="2" charset="2"/>
              <a:buChar char="§"/>
            </a:pPr>
            <a:r>
              <a:rPr lang="en-US" altLang="en-US" sz="2000"/>
              <a:t>Scenarios  (</a:t>
            </a:r>
            <a:r>
              <a:rPr lang="en-US" altLang="en-US" sz="2000">
                <a:sym typeface="Symbol" panose="05050102010706020507" pitchFamily="18" charset="2"/>
              </a:rPr>
              <a:t>)</a:t>
            </a:r>
            <a:r>
              <a:rPr lang="en-US" altLang="en-US" sz="2000"/>
              <a:t> </a:t>
            </a:r>
          </a:p>
          <a:p>
            <a:pPr eaLnBrk="1" hangingPunct="1">
              <a:buClr>
                <a:schemeClr val="tx1"/>
              </a:buClr>
              <a:buSzTx/>
              <a:buFont typeface="Wingdings" panose="05000000000000000000" pitchFamily="2" charset="2"/>
              <a:buChar char="§"/>
            </a:pPr>
            <a:r>
              <a:rPr lang="en-US" altLang="en-US" sz="2000"/>
              <a:t>Soft systems methods</a:t>
            </a:r>
          </a:p>
          <a:p>
            <a:pPr eaLnBrk="1" hangingPunct="1">
              <a:buClr>
                <a:schemeClr val="tx1"/>
              </a:buClr>
              <a:buSzTx/>
              <a:buFont typeface="Wingdings" panose="05000000000000000000" pitchFamily="2" charset="2"/>
              <a:buChar char="§"/>
            </a:pPr>
            <a:r>
              <a:rPr lang="en-US" altLang="en-US" sz="2000"/>
              <a:t>Observations and social analysis</a:t>
            </a:r>
          </a:p>
          <a:p>
            <a:pPr eaLnBrk="1" hangingPunct="1">
              <a:buClr>
                <a:schemeClr val="tx1"/>
              </a:buClr>
              <a:buSzTx/>
              <a:buFont typeface="Wingdings" panose="05000000000000000000" pitchFamily="2" charset="2"/>
              <a:buChar char="§"/>
            </a:pPr>
            <a:r>
              <a:rPr lang="en-US" altLang="en-US" sz="2000"/>
              <a:t>Requirements reuse (</a:t>
            </a:r>
            <a:r>
              <a:rPr lang="en-US" altLang="en-US" sz="2000">
                <a:sym typeface="Symbol" panose="05050102010706020507" pitchFamily="18" charset="2"/>
              </a:rPr>
              <a:t>)</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xmlns="" id="{2687AC2F-FA1A-4970-8D3D-CF4ADEE28E76}"/>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Interviews</a:t>
            </a:r>
          </a:p>
        </p:txBody>
      </p:sp>
      <p:sp>
        <p:nvSpPr>
          <p:cNvPr id="18437" name="Rectangle 3">
            <a:extLst>
              <a:ext uri="{FF2B5EF4-FFF2-40B4-BE49-F238E27FC236}">
                <a16:creationId xmlns:a16="http://schemas.microsoft.com/office/drawing/2014/main" xmlns="" id="{4D9DD8EE-679B-4BE2-A048-71E2CCC6FB76}"/>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The requirements engineer or analyst discusses the system with different stakeholders and builds up an understanding of their requirements.</a:t>
            </a:r>
          </a:p>
          <a:p>
            <a:pPr eaLnBrk="1" hangingPunct="1">
              <a:buClr>
                <a:schemeClr val="tx1"/>
              </a:buClr>
              <a:buSzTx/>
              <a:buFont typeface="Wingdings" panose="05000000000000000000" pitchFamily="2" charset="2"/>
              <a:buChar char="§"/>
            </a:pPr>
            <a:r>
              <a:rPr lang="en-US" altLang="en-US" sz="2000"/>
              <a:t>Types of interview</a:t>
            </a:r>
          </a:p>
          <a:p>
            <a:pPr lvl="1" eaLnBrk="1" hangingPunct="1">
              <a:buClr>
                <a:schemeClr val="tx1"/>
              </a:buClr>
              <a:buSzTx/>
              <a:buFont typeface="Wingdings" panose="05000000000000000000" pitchFamily="2" charset="2"/>
              <a:buChar char="§"/>
            </a:pPr>
            <a:r>
              <a:rPr lang="en-US" altLang="en-US" sz="2000"/>
              <a:t>Closed interviews.  The requirements engineer looks for answers to a pre-defined set of questions</a:t>
            </a:r>
          </a:p>
          <a:p>
            <a:pPr lvl="1" eaLnBrk="1" hangingPunct="1">
              <a:buClr>
                <a:schemeClr val="tx1"/>
              </a:buClr>
              <a:buSzTx/>
              <a:buFont typeface="Wingdings" panose="05000000000000000000" pitchFamily="2" charset="2"/>
              <a:buChar char="§"/>
            </a:pPr>
            <a:r>
              <a:rPr lang="en-US" altLang="en-US" sz="2000"/>
              <a:t>Open interviews  There is no predefined agenda and the requirements engineer discusses, in an open-ended way, what stakeholders want from the system.</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xmlns="" id="{89740044-E3A4-4057-A566-F2D986DC9CE1}"/>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Interviewing essentials</a:t>
            </a:r>
          </a:p>
        </p:txBody>
      </p:sp>
      <p:sp>
        <p:nvSpPr>
          <p:cNvPr id="19461" name="Rectangle 3">
            <a:extLst>
              <a:ext uri="{FF2B5EF4-FFF2-40B4-BE49-F238E27FC236}">
                <a16:creationId xmlns:a16="http://schemas.microsoft.com/office/drawing/2014/main" xmlns="" id="{DC4094A5-0791-446C-80BE-43E71D4681EE}"/>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Interviewers must be open-minded and should not approach the interview with pre-conceived notions about what is required</a:t>
            </a:r>
          </a:p>
          <a:p>
            <a:pPr eaLnBrk="1" hangingPunct="1">
              <a:buClr>
                <a:schemeClr val="tx1"/>
              </a:buClr>
              <a:buSzTx/>
              <a:buFont typeface="Wingdings" panose="05000000000000000000" pitchFamily="2" charset="2"/>
              <a:buChar char="§"/>
            </a:pPr>
            <a:r>
              <a:rPr lang="en-US" altLang="en-US" sz="2000"/>
              <a:t>Stakeholders must be given a starting point for discussion. This can be a question, a requirements proposal or an existing system</a:t>
            </a:r>
          </a:p>
          <a:p>
            <a:pPr eaLnBrk="1" hangingPunct="1">
              <a:buClr>
                <a:schemeClr val="tx1"/>
              </a:buClr>
              <a:buSzTx/>
              <a:buFont typeface="Wingdings" panose="05000000000000000000" pitchFamily="2" charset="2"/>
              <a:buChar char="§"/>
            </a:pPr>
            <a:r>
              <a:rPr lang="en-US" altLang="en-US" sz="2000"/>
              <a:t>Interviewers must be aware of organizational politics - many real requirements may not be discussed because of their political implications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p:nvPr/>
        </p:nvSpPr>
        <p:spPr>
          <a:xfrm>
            <a:off x="1363579" y="934272"/>
            <a:ext cx="9426341" cy="464564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Closed Ended Questions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How do customers place orders?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How many telephone orders are received per day?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What additional information would you like the new system to provide?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Do you find issues with the current system?</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Open Ended Questions</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What do you think about the current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What are some of the problems you face on a daily basis?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How satisfied or dissatisfied are you with the current process?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8784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pPr eaLnBrk="1" hangingPunct="1"/>
            <a:r>
              <a:rPr lang="en-US" altLang="en-US" dirty="0">
                <a:solidFill>
                  <a:schemeClr val="tx1"/>
                </a:solidFill>
              </a:rPr>
              <a:t>Discussion</a:t>
            </a:r>
          </a:p>
        </p:txBody>
      </p:sp>
      <p:sp>
        <p:nvSpPr>
          <p:cNvPr id="39941" name="Rectangle 3"/>
          <p:cNvSpPr>
            <a:spLocks noGrp="1" noChangeArrowheads="1"/>
          </p:cNvSpPr>
          <p:nvPr>
            <p:ph type="body" idx="1"/>
          </p:nvPr>
        </p:nvSpPr>
        <p:spPr/>
        <p:txBody>
          <a:bodyPr/>
          <a:lstStyle/>
          <a:p>
            <a:pPr eaLnBrk="1" hangingPunct="1">
              <a:lnSpc>
                <a:spcPct val="80000"/>
              </a:lnSpc>
              <a:buClr>
                <a:schemeClr val="tx1"/>
              </a:buClr>
              <a:buSzTx/>
              <a:buFont typeface="Wingdings" panose="05000000000000000000" pitchFamily="2" charset="2"/>
              <a:buChar char="§"/>
            </a:pPr>
            <a:r>
              <a:rPr lang="en-US" altLang="en-US" sz="1800" dirty="0"/>
              <a:t>Explain the problems which might arise if the following requirements were included in a requirements document for a library system:</a:t>
            </a:r>
          </a:p>
          <a:p>
            <a:pPr marL="690563" lvl="1" indent="-233363">
              <a:lnSpc>
                <a:spcPct val="80000"/>
              </a:lnSpc>
              <a:buClr>
                <a:schemeClr val="tx1"/>
              </a:buClr>
              <a:buSzTx/>
              <a:buFont typeface="Wingdings" panose="05000000000000000000" pitchFamily="2" charset="2"/>
              <a:buChar char="§"/>
            </a:pPr>
            <a:r>
              <a:rPr lang="en-US" altLang="en-US" sz="1800" dirty="0"/>
              <a:t>The system shall provide an easy-to-use graphical interface based on MS Windows XP. </a:t>
            </a:r>
          </a:p>
          <a:p>
            <a:pPr marL="690563" lvl="1" indent="-233363">
              <a:lnSpc>
                <a:spcPct val="80000"/>
              </a:lnSpc>
              <a:buClr>
                <a:schemeClr val="tx1"/>
              </a:buClr>
              <a:buSzTx/>
              <a:buFont typeface="Wingdings" panose="05000000000000000000" pitchFamily="2" charset="2"/>
              <a:buChar char="§"/>
            </a:pPr>
            <a:r>
              <a:rPr lang="en-US" altLang="en-US" sz="1800" dirty="0"/>
              <a:t>Accredited users should have privileged access to the cataloguing facilities of the system</a:t>
            </a:r>
          </a:p>
          <a:p>
            <a:pPr marL="690563" lvl="1" indent="-233363">
              <a:lnSpc>
                <a:spcPct val="80000"/>
              </a:lnSpc>
              <a:buClr>
                <a:schemeClr val="tx1"/>
              </a:buClr>
              <a:buSzTx/>
              <a:buFont typeface="Wingdings" panose="05000000000000000000" pitchFamily="2" charset="2"/>
              <a:buChar char="§"/>
            </a:pPr>
            <a:r>
              <a:rPr lang="en-US" altLang="en-US" sz="1800" dirty="0"/>
              <a:t>The system software shall be implemented using separated modules for cataloguing, user access and archiving.</a:t>
            </a:r>
          </a:p>
          <a:p>
            <a:pPr eaLnBrk="1" hangingPunct="1">
              <a:lnSpc>
                <a:spcPct val="80000"/>
              </a:lnSpc>
              <a:spcBef>
                <a:spcPct val="40000"/>
              </a:spcBef>
              <a:spcAft>
                <a:spcPct val="40000"/>
              </a:spcAft>
              <a:buClr>
                <a:schemeClr val="tx1"/>
              </a:buClr>
              <a:buSzTx/>
              <a:buFont typeface="Wingdings" panose="05000000000000000000" pitchFamily="2" charset="2"/>
              <a:buChar char="§"/>
            </a:pPr>
            <a:r>
              <a:rPr lang="en-US" altLang="en-US" sz="1800" dirty="0"/>
              <a:t>List possible stakeholders for a library cataloguing systems</a:t>
            </a:r>
          </a:p>
          <a:p>
            <a:pPr eaLnBrk="1" hangingPunct="1">
              <a:lnSpc>
                <a:spcPct val="80000"/>
              </a:lnSpc>
              <a:buClr>
                <a:schemeClr val="tx1"/>
              </a:buClr>
              <a:buSzTx/>
              <a:buFont typeface="Wingdings" panose="05000000000000000000" pitchFamily="2" charset="2"/>
              <a:buChar char="§"/>
            </a:pPr>
            <a:r>
              <a:rPr lang="en-US" altLang="en-US" sz="1800" dirty="0"/>
              <a:t>Suggest how the following requirements might be rewritten in a quantitative way</a:t>
            </a:r>
          </a:p>
          <a:p>
            <a:pPr marL="690563" lvl="1" indent="-233363">
              <a:lnSpc>
                <a:spcPct val="80000"/>
              </a:lnSpc>
              <a:buClr>
                <a:schemeClr val="tx1"/>
              </a:buClr>
              <a:buSzTx/>
              <a:buFont typeface="Wingdings" panose="05000000000000000000" pitchFamily="2" charset="2"/>
              <a:buChar char="§"/>
            </a:pPr>
            <a:r>
              <a:rPr lang="en-US" altLang="en-US" sz="1800" dirty="0"/>
              <a:t>The library system shall be easy-to-use.</a:t>
            </a:r>
          </a:p>
          <a:p>
            <a:pPr marL="690563" lvl="1" indent="-233363">
              <a:lnSpc>
                <a:spcPct val="80000"/>
              </a:lnSpc>
              <a:buClr>
                <a:schemeClr val="tx1"/>
              </a:buClr>
              <a:buSzTx/>
              <a:buFont typeface="Wingdings" panose="05000000000000000000" pitchFamily="2" charset="2"/>
              <a:buChar char="§"/>
            </a:pPr>
            <a:r>
              <a:rPr lang="en-US" altLang="en-US" sz="1800" dirty="0"/>
              <a:t>The library system shall provide reliable service to all classes of users.</a:t>
            </a:r>
          </a:p>
          <a:p>
            <a:pPr marL="690563" lvl="1" indent="-233363">
              <a:lnSpc>
                <a:spcPct val="80000"/>
              </a:lnSpc>
              <a:buClr>
                <a:schemeClr val="tx1"/>
              </a:buClr>
              <a:buSzTx/>
              <a:buFont typeface="Wingdings" panose="05000000000000000000" pitchFamily="2" charset="2"/>
              <a:buChar char="§"/>
            </a:pPr>
            <a:r>
              <a:rPr lang="en-US" altLang="en-US" sz="1800" dirty="0"/>
              <a:t>The library system shall provide a rapid response to all user requests for book information.</a:t>
            </a:r>
          </a:p>
        </p:txBody>
      </p:sp>
    </p:spTree>
    <p:extLst>
      <p:ext uri="{BB962C8B-B14F-4D97-AF65-F5344CB8AC3E}">
        <p14:creationId xmlns:p14="http://schemas.microsoft.com/office/powerpoint/2010/main" val="4012290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Interview Steps </a:t>
            </a:r>
          </a:p>
        </p:txBody>
      </p:sp>
      <p:sp>
        <p:nvSpPr>
          <p:cNvPr id="3" name="Text Placeholder 2"/>
          <p:cNvSpPr>
            <a:spLocks noGrp="1"/>
          </p:cNvSpPr>
          <p:nvPr>
            <p:ph type="body" idx="1"/>
          </p:nvPr>
        </p:nvSpPr>
        <p:spPr/>
        <p:txBody>
          <a:bodyPr/>
          <a:lstStyle/>
          <a:p>
            <a:r>
              <a:rPr lang="en-US" dirty="0"/>
              <a:t>Prepare </a:t>
            </a:r>
          </a:p>
          <a:p>
            <a:r>
              <a:rPr lang="en-US" dirty="0"/>
              <a:t>Conduct</a:t>
            </a:r>
          </a:p>
          <a:p>
            <a:pPr lvl="1">
              <a:buFont typeface="Courier New" panose="02070309020205020404" pitchFamily="49" charset="0"/>
              <a:buChar char="o"/>
            </a:pPr>
            <a:r>
              <a:rPr lang="en-US" dirty="0"/>
              <a:t>Opening </a:t>
            </a:r>
          </a:p>
          <a:p>
            <a:pPr lvl="1">
              <a:buFont typeface="Courier New" panose="02070309020205020404" pitchFamily="49" charset="0"/>
              <a:buChar char="o"/>
            </a:pPr>
            <a:r>
              <a:rPr lang="en-US" dirty="0"/>
              <a:t>Body </a:t>
            </a:r>
          </a:p>
          <a:p>
            <a:pPr lvl="1">
              <a:buFont typeface="Courier New" panose="02070309020205020404" pitchFamily="49" charset="0"/>
              <a:buChar char="o"/>
            </a:pPr>
            <a:r>
              <a:rPr lang="en-US" dirty="0"/>
              <a:t>Closing</a:t>
            </a:r>
          </a:p>
          <a:p>
            <a:pPr>
              <a:buFont typeface="Arial" panose="020B0604020202020204" pitchFamily="34" charset="0"/>
              <a:buChar char="•"/>
            </a:pPr>
            <a:endParaRPr lang="en-US" dirty="0"/>
          </a:p>
          <a:p>
            <a:pPr marL="114300" indent="0">
              <a:buNone/>
            </a:pPr>
            <a:r>
              <a:rPr lang="en-US" dirty="0"/>
              <a:t>Follow through</a:t>
            </a:r>
          </a:p>
        </p:txBody>
      </p:sp>
    </p:spTree>
    <p:extLst>
      <p:ext uri="{BB962C8B-B14F-4D97-AF65-F5344CB8AC3E}">
        <p14:creationId xmlns:p14="http://schemas.microsoft.com/office/powerpoint/2010/main" val="406648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a:extLst>
              <a:ext uri="{FF2B5EF4-FFF2-40B4-BE49-F238E27FC236}">
                <a16:creationId xmlns:a16="http://schemas.microsoft.com/office/drawing/2014/main" xmlns="" id="{0C3C93E8-A8CE-4CCA-A614-8B73D13BFFC8}"/>
              </a:ext>
            </a:extLst>
          </p:cNvPr>
          <p:cNvSpPr>
            <a:spLocks noGrp="1" noChangeArrowheads="1"/>
          </p:cNvSpPr>
          <p:nvPr>
            <p:ph type="title"/>
          </p:nvPr>
        </p:nvSpPr>
        <p:spPr/>
        <p:txBody>
          <a:bodyPr/>
          <a:lstStyle/>
          <a:p>
            <a:pPr eaLnBrk="1" hangingPunct="1"/>
            <a:r>
              <a:rPr lang="en-US" altLang="zh-CN">
                <a:solidFill>
                  <a:schemeClr val="tx1"/>
                </a:solidFill>
                <a:ea typeface="SimSun" panose="02010600030101010101" pitchFamily="2" charset="-122"/>
              </a:rPr>
              <a:t>Objectives</a:t>
            </a:r>
            <a:endParaRPr lang="en-US" altLang="en-US">
              <a:solidFill>
                <a:schemeClr val="tx1"/>
              </a:solidFill>
            </a:endParaRPr>
          </a:p>
        </p:txBody>
      </p:sp>
      <p:sp>
        <p:nvSpPr>
          <p:cNvPr id="7173" name="Rectangle 3">
            <a:extLst>
              <a:ext uri="{FF2B5EF4-FFF2-40B4-BE49-F238E27FC236}">
                <a16:creationId xmlns:a16="http://schemas.microsoft.com/office/drawing/2014/main" xmlns="" id="{44411A49-834E-4302-8170-64238488BAB9}"/>
              </a:ext>
            </a:extLst>
          </p:cNvPr>
          <p:cNvSpPr>
            <a:spLocks noGrp="1" noChangeArrowheads="1"/>
          </p:cNvSpPr>
          <p:nvPr>
            <p:ph type="body" idx="1"/>
          </p:nvPr>
        </p:nvSpPr>
        <p:spPr/>
        <p:txBody>
          <a:bodyPr/>
          <a:lstStyle/>
          <a:p>
            <a:pPr eaLnBrk="1" hangingPunct="1">
              <a:buClr>
                <a:schemeClr val="tx1"/>
              </a:buClr>
              <a:buSzTx/>
              <a:buFont typeface="Wingdings" panose="05000000000000000000" pitchFamily="2" charset="2"/>
              <a:buChar char="§"/>
            </a:pPr>
            <a:r>
              <a:rPr lang="en-US" altLang="en-US" sz="2200"/>
              <a:t>To describe the processes of requirements elicitation and analysis.</a:t>
            </a:r>
          </a:p>
          <a:p>
            <a:pPr eaLnBrk="1" hangingPunct="1">
              <a:buClr>
                <a:schemeClr val="tx1"/>
              </a:buClr>
              <a:buSzTx/>
              <a:buFont typeface="Wingdings" panose="05000000000000000000" pitchFamily="2" charset="2"/>
              <a:buChar char="§"/>
            </a:pPr>
            <a:r>
              <a:rPr lang="en-US" altLang="en-US" sz="2200"/>
              <a:t>To introduce a number of requirements elicitation and requirements analysis techniques.</a:t>
            </a:r>
          </a:p>
          <a:p>
            <a:pPr eaLnBrk="1" hangingPunct="1">
              <a:buClr>
                <a:schemeClr val="tx1"/>
              </a:buClr>
              <a:buSzTx/>
              <a:buFont typeface="Wingdings" panose="05000000000000000000" pitchFamily="2" charset="2"/>
              <a:buChar char="§"/>
            </a:pPr>
            <a:r>
              <a:rPr lang="en-US" altLang="en-US" sz="2200"/>
              <a:t>To discuss how prototypes may be used in the RE process.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Listening Steps </a:t>
            </a:r>
          </a:p>
        </p:txBody>
      </p:sp>
      <p:sp>
        <p:nvSpPr>
          <p:cNvPr id="3" name="Text Placeholder 2"/>
          <p:cNvSpPr>
            <a:spLocks noGrp="1"/>
          </p:cNvSpPr>
          <p:nvPr>
            <p:ph type="body" idx="1"/>
          </p:nvPr>
        </p:nvSpPr>
        <p:spPr/>
        <p:txBody>
          <a:bodyPr/>
          <a:lstStyle/>
          <a:p>
            <a:r>
              <a:rPr lang="en-US" dirty="0"/>
              <a:t>Hear </a:t>
            </a:r>
          </a:p>
          <a:p>
            <a:r>
              <a:rPr lang="en-US" dirty="0"/>
              <a:t>Interpret</a:t>
            </a:r>
          </a:p>
          <a:p>
            <a:r>
              <a:rPr lang="en-US" dirty="0"/>
              <a:t>Respond</a:t>
            </a:r>
          </a:p>
          <a:p>
            <a:r>
              <a:rPr lang="en-US" dirty="0"/>
              <a:t>Evaluate </a:t>
            </a:r>
          </a:p>
          <a:p>
            <a:endParaRPr lang="en-US" dirty="0"/>
          </a:p>
        </p:txBody>
      </p:sp>
    </p:spTree>
    <p:extLst>
      <p:ext uri="{BB962C8B-B14F-4D97-AF65-F5344CB8AC3E}">
        <p14:creationId xmlns:p14="http://schemas.microsoft.com/office/powerpoint/2010/main" val="2232721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a:t>Interviewing is typically individual activity</a:t>
            </a:r>
          </a:p>
          <a:p>
            <a:r>
              <a:rPr lang="en-US" dirty="0"/>
              <a:t>It is not considered a group activity</a:t>
            </a:r>
          </a:p>
          <a:p>
            <a:r>
              <a:rPr lang="en-US" dirty="0"/>
              <a:t>One very important group activity that is useful for data gathering and knowledge acquisition is Brainstorming</a:t>
            </a:r>
          </a:p>
          <a:p>
            <a:endParaRPr lang="en-US" dirty="0"/>
          </a:p>
        </p:txBody>
      </p:sp>
    </p:spTree>
    <p:extLst>
      <p:ext uri="{BB962C8B-B14F-4D97-AF65-F5344CB8AC3E}">
        <p14:creationId xmlns:p14="http://schemas.microsoft.com/office/powerpoint/2010/main" val="2343645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a:extLst>
              <a:ext uri="{FF2B5EF4-FFF2-40B4-BE49-F238E27FC236}">
                <a16:creationId xmlns:a16="http://schemas.microsoft.com/office/drawing/2014/main" xmlns="" id="{80373DA3-7802-4D24-815B-EC5754C3A52F}"/>
              </a:ext>
            </a:extLst>
          </p:cNvPr>
          <p:cNvSpPr>
            <a:spLocks noGrp="1" noChangeArrowheads="1"/>
          </p:cNvSpPr>
          <p:nvPr>
            <p:ph type="title"/>
          </p:nvPr>
        </p:nvSpPr>
        <p:spPr/>
        <p:txBody>
          <a:bodyPr/>
          <a:lstStyle/>
          <a:p>
            <a:pPr eaLnBrk="1" hangingPunct="1"/>
            <a:r>
              <a:rPr lang="en-US" altLang="en-US">
                <a:solidFill>
                  <a:schemeClr val="tx1"/>
                </a:solidFill>
              </a:rPr>
              <a:t>Exercises</a:t>
            </a:r>
          </a:p>
        </p:txBody>
      </p:sp>
      <p:sp>
        <p:nvSpPr>
          <p:cNvPr id="20485" name="Rectangle 3">
            <a:extLst>
              <a:ext uri="{FF2B5EF4-FFF2-40B4-BE49-F238E27FC236}">
                <a16:creationId xmlns:a16="http://schemas.microsoft.com/office/drawing/2014/main" xmlns="" id="{3C0F40D0-8B22-4A52-94E1-CD01C1BEBE71}"/>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Consider a stockholding system for a oil company which keeps track of the amount of petrol (gas) at each of its sales outlets and automatically reorders new stock when the tanks fall below a certain level</a:t>
            </a:r>
          </a:p>
          <a:p>
            <a:pPr lvl="1" eaLnBrk="1" hangingPunct="1">
              <a:buClr>
                <a:schemeClr val="tx1"/>
              </a:buClr>
              <a:buSzTx/>
              <a:buFont typeface="Wingdings" panose="05000000000000000000" pitchFamily="2" charset="2"/>
              <a:buChar char="§"/>
            </a:pPr>
            <a:r>
              <a:rPr lang="en-US" altLang="en-US" sz="2000"/>
              <a:t>Identify possible stakeholders</a:t>
            </a:r>
          </a:p>
          <a:p>
            <a:pPr lvl="1" eaLnBrk="1" hangingPunct="1">
              <a:buClr>
                <a:schemeClr val="tx1"/>
              </a:buClr>
              <a:buSzTx/>
              <a:buFont typeface="Wingdings" panose="05000000000000000000" pitchFamily="2" charset="2"/>
              <a:buChar char="§"/>
            </a:pPr>
            <a:r>
              <a:rPr lang="en-US" altLang="en-US" sz="2000"/>
              <a:t>List 5 questions you may want to ask when you are interviewing these stakeholders</a:t>
            </a:r>
          </a:p>
          <a:p>
            <a:pPr lvl="1" eaLnBrk="1" hangingPunct="1">
              <a:buClr>
                <a:schemeClr val="tx1"/>
              </a:buClr>
              <a:buSzTx/>
              <a:buFont typeface="Wingdings" panose="05000000000000000000" pitchFamily="2" charset="2"/>
              <a:buChar char="§"/>
            </a:pPr>
            <a:endParaRPr lang="en-US" altLang="en-US"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a:extLst>
              <a:ext uri="{FF2B5EF4-FFF2-40B4-BE49-F238E27FC236}">
                <a16:creationId xmlns:a16="http://schemas.microsoft.com/office/drawing/2014/main" xmlns="" id="{875628BE-01F1-4F1E-A2B2-BA485EC62C6B}"/>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Scenarios</a:t>
            </a:r>
          </a:p>
        </p:txBody>
      </p:sp>
      <p:sp>
        <p:nvSpPr>
          <p:cNvPr id="21509" name="Rectangle 3">
            <a:extLst>
              <a:ext uri="{FF2B5EF4-FFF2-40B4-BE49-F238E27FC236}">
                <a16:creationId xmlns:a16="http://schemas.microsoft.com/office/drawing/2014/main" xmlns="" id="{ACA5E0D9-28D2-4FE2-8A35-1D1B0DCCF6C2}"/>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Scenarios are stories which explain how a system might be used. They should include</a:t>
            </a:r>
          </a:p>
          <a:p>
            <a:pPr lvl="1" eaLnBrk="1" hangingPunct="1">
              <a:buClr>
                <a:schemeClr val="tx1"/>
              </a:buClr>
              <a:buSzTx/>
              <a:buFont typeface="Wingdings" panose="05000000000000000000" pitchFamily="2" charset="2"/>
              <a:buChar char="§"/>
            </a:pPr>
            <a:r>
              <a:rPr lang="en-US" altLang="en-US" sz="2000"/>
              <a:t>a description of the system state before entering the scenario</a:t>
            </a:r>
          </a:p>
          <a:p>
            <a:pPr lvl="1" eaLnBrk="1" hangingPunct="1">
              <a:buClr>
                <a:schemeClr val="tx1"/>
              </a:buClr>
              <a:buSzTx/>
              <a:buFont typeface="Wingdings" panose="05000000000000000000" pitchFamily="2" charset="2"/>
              <a:buChar char="§"/>
            </a:pPr>
            <a:r>
              <a:rPr lang="en-US" altLang="en-US" sz="2000"/>
              <a:t>the normal flow of events in the scenario</a:t>
            </a:r>
          </a:p>
          <a:p>
            <a:pPr lvl="1" eaLnBrk="1" hangingPunct="1">
              <a:buClr>
                <a:schemeClr val="tx1"/>
              </a:buClr>
              <a:buSzTx/>
              <a:buFont typeface="Wingdings" panose="05000000000000000000" pitchFamily="2" charset="2"/>
              <a:buChar char="§"/>
            </a:pPr>
            <a:r>
              <a:rPr lang="en-US" altLang="en-US" sz="2000"/>
              <a:t>exceptions to the normal flow of events</a:t>
            </a:r>
          </a:p>
          <a:p>
            <a:pPr lvl="1" eaLnBrk="1" hangingPunct="1">
              <a:buClr>
                <a:schemeClr val="tx1"/>
              </a:buClr>
              <a:buSzTx/>
              <a:buFont typeface="Wingdings" panose="05000000000000000000" pitchFamily="2" charset="2"/>
              <a:buChar char="§"/>
            </a:pPr>
            <a:r>
              <a:rPr lang="en-US" altLang="en-US" sz="2000"/>
              <a:t>information about concurrent activities</a:t>
            </a:r>
          </a:p>
          <a:p>
            <a:pPr lvl="1" eaLnBrk="1" hangingPunct="1">
              <a:buClr>
                <a:schemeClr val="tx1"/>
              </a:buClr>
              <a:buSzTx/>
              <a:buFont typeface="Wingdings" panose="05000000000000000000" pitchFamily="2" charset="2"/>
              <a:buChar char="§"/>
            </a:pPr>
            <a:r>
              <a:rPr lang="en-US" altLang="en-US" sz="2000"/>
              <a:t>a description of the system state at the end of the scenario</a:t>
            </a:r>
          </a:p>
          <a:p>
            <a:pPr eaLnBrk="1" hangingPunct="1">
              <a:buClr>
                <a:schemeClr val="tx1"/>
              </a:buClr>
              <a:buSzTx/>
              <a:buFont typeface="Wingdings" panose="05000000000000000000" pitchFamily="2" charset="2"/>
              <a:buChar char="§"/>
            </a:pPr>
            <a:r>
              <a:rPr lang="en-US" altLang="en-US" sz="2000"/>
              <a:t>Scenarios are examples of interaction sessions which describe how a user interacts with a system</a:t>
            </a:r>
          </a:p>
          <a:p>
            <a:pPr eaLnBrk="1" hangingPunct="1">
              <a:buClr>
                <a:schemeClr val="tx1"/>
              </a:buClr>
              <a:buSzTx/>
              <a:buFont typeface="Wingdings" panose="05000000000000000000" pitchFamily="2" charset="2"/>
              <a:buChar char="§"/>
            </a:pPr>
            <a:r>
              <a:rPr lang="en-US" altLang="en-US" sz="2000"/>
              <a:t>Discovering scenarios exposes possible system interactions and reveals system facilities which may be required</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a:extLst>
              <a:ext uri="{FF2B5EF4-FFF2-40B4-BE49-F238E27FC236}">
                <a16:creationId xmlns:a16="http://schemas.microsoft.com/office/drawing/2014/main" xmlns="" id="{2622045E-C344-46B8-BBFE-384EA526E1F2}"/>
              </a:ext>
            </a:extLst>
          </p:cNvPr>
          <p:cNvSpPr>
            <a:spLocks noGrp="1" noChangeArrowheads="1"/>
          </p:cNvSpPr>
          <p:nvPr>
            <p:ph type="title"/>
          </p:nvPr>
        </p:nvSpPr>
        <p:spPr>
          <a:xfrm>
            <a:off x="2217738" y="471489"/>
            <a:ext cx="8147050" cy="1108075"/>
          </a:xfrm>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sz="2900"/>
              <a:t>Library scenario - document ordering</a:t>
            </a:r>
          </a:p>
        </p:txBody>
      </p:sp>
      <p:sp>
        <p:nvSpPr>
          <p:cNvPr id="22533" name="Rectangle 3">
            <a:extLst>
              <a:ext uri="{FF2B5EF4-FFF2-40B4-BE49-F238E27FC236}">
                <a16:creationId xmlns:a16="http://schemas.microsoft.com/office/drawing/2014/main" xmlns="" id="{20B78618-40F2-485A-9161-312817C8F4D3}"/>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dirty="0"/>
              <a:t>The user logs on to the EDDIS system</a:t>
            </a:r>
          </a:p>
          <a:p>
            <a:pPr eaLnBrk="1" hangingPunct="1">
              <a:buClr>
                <a:schemeClr val="tx1"/>
              </a:buClr>
              <a:buSzTx/>
              <a:buFont typeface="Wingdings" panose="05000000000000000000" pitchFamily="2" charset="2"/>
              <a:buChar char="§"/>
            </a:pPr>
            <a:r>
              <a:rPr lang="en-US" altLang="en-US" sz="2000" dirty="0"/>
              <a:t>The order document command is issued</a:t>
            </a:r>
          </a:p>
          <a:p>
            <a:pPr eaLnBrk="1" hangingPunct="1">
              <a:buClr>
                <a:schemeClr val="tx1"/>
              </a:buClr>
              <a:buSzTx/>
              <a:buFont typeface="Wingdings" panose="05000000000000000000" pitchFamily="2" charset="2"/>
              <a:buChar char="§"/>
            </a:pPr>
            <a:r>
              <a:rPr lang="en-US" altLang="en-US" sz="2000" dirty="0"/>
              <a:t>The reference number of the document which is required is entered on the order form</a:t>
            </a:r>
          </a:p>
          <a:p>
            <a:pPr eaLnBrk="1" hangingPunct="1">
              <a:buClr>
                <a:schemeClr val="tx1"/>
              </a:buClr>
              <a:buSzTx/>
              <a:buFont typeface="Wingdings" panose="05000000000000000000" pitchFamily="2" charset="2"/>
              <a:buChar char="§"/>
            </a:pPr>
            <a:r>
              <a:rPr lang="en-US" altLang="en-US" sz="2000" dirty="0"/>
              <a:t>The user selects one of the delivery options from the delivery menu</a:t>
            </a:r>
          </a:p>
          <a:p>
            <a:pPr eaLnBrk="1" hangingPunct="1">
              <a:buClr>
                <a:schemeClr val="tx1"/>
              </a:buClr>
              <a:buSzTx/>
              <a:buFont typeface="Wingdings" panose="05000000000000000000" pitchFamily="2" charset="2"/>
              <a:buChar char="§"/>
            </a:pPr>
            <a:r>
              <a:rPr lang="en-US" altLang="en-US" sz="2000" dirty="0"/>
              <a:t>The user logs out from EDDIS</a:t>
            </a:r>
          </a:p>
          <a:p>
            <a:pPr eaLnBrk="1" hangingPunct="1">
              <a:buClr>
                <a:schemeClr val="tx1"/>
              </a:buClr>
              <a:buSzTx/>
              <a:buFont typeface="Wingdings" panose="05000000000000000000" pitchFamily="2" charset="2"/>
              <a:buChar char="§"/>
            </a:pPr>
            <a:endParaRPr lang="en-US" altLang="en-US" sz="2000" dirty="0"/>
          </a:p>
          <a:p>
            <a:pPr eaLnBrk="1" hangingPunct="1">
              <a:buClr>
                <a:schemeClr val="tx1"/>
              </a:buClr>
              <a:buSzTx/>
              <a:buFont typeface="Wingdings" panose="05000000000000000000" pitchFamily="2" charset="2"/>
              <a:buChar char="§"/>
            </a:pPr>
            <a:endParaRPr lang="en-US" altLang="en-US" sz="2000" dirty="0"/>
          </a:p>
          <a:p>
            <a:pPr marL="114300" indent="0" eaLnBrk="1" hangingPunct="1">
              <a:buClr>
                <a:schemeClr val="tx1"/>
              </a:buClr>
              <a:buSzTx/>
              <a:buNone/>
            </a:pPr>
            <a:r>
              <a:rPr lang="en-US" altLang="en-US" sz="2000" dirty="0"/>
              <a:t>This sequence of events can be illustrated in a diagram</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a:extLst>
              <a:ext uri="{FF2B5EF4-FFF2-40B4-BE49-F238E27FC236}">
                <a16:creationId xmlns:a16="http://schemas.microsoft.com/office/drawing/2014/main" xmlns="" id="{55CDFF31-09A8-419F-8F5B-7E54EC414B0A}"/>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Library Scenario</a:t>
            </a:r>
          </a:p>
        </p:txBody>
      </p:sp>
      <p:graphicFrame>
        <p:nvGraphicFramePr>
          <p:cNvPr id="23557" name="Object 3">
            <a:extLst>
              <a:ext uri="{FF2B5EF4-FFF2-40B4-BE49-F238E27FC236}">
                <a16:creationId xmlns:a16="http://schemas.microsoft.com/office/drawing/2014/main" xmlns="" id="{2723B5AB-9061-456F-A296-1B45A9BA8DFE}"/>
              </a:ext>
            </a:extLst>
          </p:cNvPr>
          <p:cNvGraphicFramePr>
            <a:graphicFrameLocks noGrp="1"/>
          </p:cNvGraphicFramePr>
          <p:nvPr>
            <p:ph type="body" idx="1"/>
          </p:nvPr>
        </p:nvGraphicFramePr>
        <p:xfrm>
          <a:off x="1882775" y="1790700"/>
          <a:ext cx="8462963" cy="3703638"/>
        </p:xfrm>
        <a:graphic>
          <a:graphicData uri="http://schemas.openxmlformats.org/presentationml/2006/ole">
            <mc:AlternateContent xmlns:mc="http://schemas.openxmlformats.org/markup-compatibility/2006">
              <mc:Choice xmlns:v="urn:schemas-microsoft-com:vml" Requires="v">
                <p:oleObj spid="_x0000_s6321" name="Document" r:id="rId3" imgW="4048125" imgH="1771650" progId="Word.Document.6">
                  <p:embed/>
                </p:oleObj>
              </mc:Choice>
              <mc:Fallback>
                <p:oleObj name="Document" r:id="rId3" imgW="4048125" imgH="1771650" progId="Word.Document.6">
                  <p:embed/>
                  <p:pic>
                    <p:nvPicPr>
                      <p:cNvPr id="23557" name="Object 3">
                        <a:extLst>
                          <a:ext uri="{FF2B5EF4-FFF2-40B4-BE49-F238E27FC236}">
                            <a16:creationId xmlns:a16="http://schemas.microsoft.com/office/drawing/2014/main" xmlns="" id="{2723B5AB-9061-456F-A296-1B45A9BA8DF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2775" y="1790700"/>
                        <a:ext cx="8462963" cy="370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a:extLst>
              <a:ext uri="{FF2B5EF4-FFF2-40B4-BE49-F238E27FC236}">
                <a16:creationId xmlns:a16="http://schemas.microsoft.com/office/drawing/2014/main" xmlns="" id="{537D41D5-2E66-485D-872B-0A622D717FE4}"/>
              </a:ext>
            </a:extLst>
          </p:cNvPr>
          <p:cNvSpPr>
            <a:spLocks noGrp="1" noChangeArrowheads="1"/>
          </p:cNvSpPr>
          <p:nvPr>
            <p:ph type="title"/>
          </p:nvPr>
        </p:nvSpPr>
        <p:spPr/>
        <p:txBody>
          <a:bodyPr/>
          <a:lstStyle/>
          <a:p>
            <a:pPr eaLnBrk="1" hangingPunct="1"/>
            <a:r>
              <a:rPr lang="en-US" altLang="en-US">
                <a:solidFill>
                  <a:schemeClr val="tx1"/>
                </a:solidFill>
              </a:rPr>
              <a:t>Assignment 3.a</a:t>
            </a:r>
          </a:p>
        </p:txBody>
      </p:sp>
      <p:sp>
        <p:nvSpPr>
          <p:cNvPr id="24581" name="Rectangle 3">
            <a:extLst>
              <a:ext uri="{FF2B5EF4-FFF2-40B4-BE49-F238E27FC236}">
                <a16:creationId xmlns:a16="http://schemas.microsoft.com/office/drawing/2014/main" xmlns="" id="{CECE74A4-9DE9-4558-B2A0-C5C9EEB0F0D8}"/>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dirty="0"/>
              <a:t>Write plausible scenarios and use case for the following activities:</a:t>
            </a:r>
          </a:p>
          <a:p>
            <a:pPr lvl="1" eaLnBrk="1" hangingPunct="1">
              <a:buClr>
                <a:schemeClr val="tx1"/>
              </a:buClr>
              <a:buSzTx/>
              <a:buFont typeface="Wingdings" panose="05000000000000000000" pitchFamily="2" charset="2"/>
              <a:buChar char="§"/>
            </a:pPr>
            <a:r>
              <a:rPr lang="en-US" altLang="en-US" sz="2000" dirty="0"/>
              <a:t>Registering for a university course</a:t>
            </a:r>
          </a:p>
          <a:p>
            <a:pPr lvl="1" eaLnBrk="1" hangingPunct="1">
              <a:buClr>
                <a:schemeClr val="tx1"/>
              </a:buClr>
              <a:buSzTx/>
              <a:buFont typeface="Wingdings" panose="05000000000000000000" pitchFamily="2" charset="2"/>
              <a:buChar char="§"/>
            </a:pPr>
            <a:r>
              <a:rPr lang="en-US" altLang="en-US" sz="2000" dirty="0"/>
              <a:t>Processing an application for a credit card</a:t>
            </a:r>
          </a:p>
          <a:p>
            <a:pPr lvl="1" eaLnBrk="1" hangingPunct="1">
              <a:buClr>
                <a:schemeClr val="tx1"/>
              </a:buClr>
              <a:buSzTx/>
              <a:buFont typeface="Wingdings" panose="05000000000000000000" pitchFamily="2" charset="2"/>
              <a:buChar char="§"/>
            </a:pPr>
            <a:r>
              <a:rPr lang="en-US" altLang="en-US" sz="2000" dirty="0"/>
              <a:t>Transfer funds from one account to another using an ATM</a:t>
            </a:r>
          </a:p>
          <a:p>
            <a:pPr eaLnBrk="1" hangingPunct="1">
              <a:buClr>
                <a:schemeClr val="tx1"/>
              </a:buClr>
              <a:buSzTx/>
              <a:buFont typeface="Wingdings" panose="05000000000000000000" pitchFamily="2" charset="2"/>
              <a:buChar char="§"/>
            </a:pPr>
            <a:endParaRPr lang="en-US" altLang="en-US" sz="2000" dirty="0"/>
          </a:p>
          <a:p>
            <a:pPr eaLnBrk="1" hangingPunct="1">
              <a:buClr>
                <a:schemeClr val="tx1"/>
              </a:buClr>
              <a:buSzTx/>
              <a:buFont typeface="Wingdings" panose="05000000000000000000" pitchFamily="2" charset="2"/>
              <a:buChar char="§"/>
            </a:pPr>
            <a:endParaRPr lang="en-US"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a:extLst>
              <a:ext uri="{FF2B5EF4-FFF2-40B4-BE49-F238E27FC236}">
                <a16:creationId xmlns:a16="http://schemas.microsoft.com/office/drawing/2014/main" xmlns="" id="{DFC2C05C-B971-475C-A3D3-06269FACAA95}"/>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Scenarios and OOD</a:t>
            </a:r>
          </a:p>
        </p:txBody>
      </p:sp>
      <p:sp>
        <p:nvSpPr>
          <p:cNvPr id="25605" name="Rectangle 3">
            <a:extLst>
              <a:ext uri="{FF2B5EF4-FFF2-40B4-BE49-F238E27FC236}">
                <a16:creationId xmlns:a16="http://schemas.microsoft.com/office/drawing/2014/main" xmlns="" id="{99EBAF2E-1B89-4061-BA1C-AA5B32C2C11E}"/>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dirty="0"/>
              <a:t>Scenarios are an inherent part of some object-oriented development methods</a:t>
            </a:r>
          </a:p>
          <a:p>
            <a:pPr eaLnBrk="1" hangingPunct="1">
              <a:buClr>
                <a:schemeClr val="tx1"/>
              </a:buClr>
              <a:buSzTx/>
              <a:buFont typeface="Wingdings" panose="05000000000000000000" pitchFamily="2" charset="2"/>
              <a:buChar char="§"/>
            </a:pPr>
            <a:r>
              <a:rPr lang="en-US" altLang="en-US" sz="2000" dirty="0"/>
              <a:t>The term use-case (i.e. a specific case of system usage) is sometimes used to refer to a scenario</a:t>
            </a:r>
          </a:p>
          <a:p>
            <a:pPr eaLnBrk="1" hangingPunct="1">
              <a:buClr>
                <a:schemeClr val="tx1"/>
              </a:buClr>
              <a:buSzTx/>
              <a:buFont typeface="Wingdings" panose="05000000000000000000" pitchFamily="2" charset="2"/>
              <a:buChar char="§"/>
            </a:pPr>
            <a:r>
              <a:rPr lang="en-US" altLang="en-US" sz="2000" dirty="0"/>
              <a:t>There are different views on the relationship between use-cases and scenarios:</a:t>
            </a:r>
          </a:p>
          <a:p>
            <a:pPr lvl="1" eaLnBrk="1" hangingPunct="1">
              <a:buClr>
                <a:schemeClr val="tx1"/>
              </a:buClr>
              <a:buSzTx/>
              <a:buFont typeface="Wingdings" panose="05000000000000000000" pitchFamily="2" charset="2"/>
              <a:buChar char="§"/>
            </a:pPr>
            <a:r>
              <a:rPr lang="en-US" altLang="en-US" sz="2000" dirty="0"/>
              <a:t>A use-case is a scenario</a:t>
            </a:r>
          </a:p>
          <a:p>
            <a:pPr lvl="1" eaLnBrk="1" hangingPunct="1">
              <a:buClr>
                <a:schemeClr val="tx1"/>
              </a:buClr>
              <a:buSzTx/>
              <a:buFont typeface="Wingdings" panose="05000000000000000000" pitchFamily="2" charset="2"/>
              <a:buChar char="§"/>
            </a:pPr>
            <a:r>
              <a:rPr lang="en-US" altLang="en-US" sz="2000" dirty="0"/>
              <a:t>A scenario is a collection of use-cases. Therefore, each exceptional interaction is represented as a separate use-case</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xmlns="" id="{A9BC4F87-3036-4A87-885B-A433E781E7B4}"/>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Requirements reuse</a:t>
            </a:r>
          </a:p>
        </p:txBody>
      </p:sp>
      <p:sp>
        <p:nvSpPr>
          <p:cNvPr id="26629" name="Rectangle 3">
            <a:extLst>
              <a:ext uri="{FF2B5EF4-FFF2-40B4-BE49-F238E27FC236}">
                <a16:creationId xmlns:a16="http://schemas.microsoft.com/office/drawing/2014/main" xmlns="" id="{50D24308-F804-46FC-B37A-D6E52302DACC}"/>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Reuse involves taking the requirements which have been developed for one system and using them in a different system</a:t>
            </a:r>
          </a:p>
          <a:p>
            <a:pPr eaLnBrk="1" hangingPunct="1">
              <a:buClr>
                <a:schemeClr val="tx1"/>
              </a:buClr>
              <a:buSzTx/>
              <a:buFont typeface="Wingdings" panose="05000000000000000000" pitchFamily="2" charset="2"/>
              <a:buChar char="§"/>
            </a:pPr>
            <a:r>
              <a:rPr lang="en-US" altLang="en-US" sz="2000"/>
              <a:t>Requirements reuse saves time and effort as reused requirements have already been analyzed and validated in other systems</a:t>
            </a:r>
          </a:p>
          <a:p>
            <a:pPr eaLnBrk="1" hangingPunct="1">
              <a:buClr>
                <a:schemeClr val="tx1"/>
              </a:buClr>
              <a:buSzTx/>
              <a:buFont typeface="Wingdings" panose="05000000000000000000" pitchFamily="2" charset="2"/>
              <a:buChar char="§"/>
            </a:pPr>
            <a:r>
              <a:rPr lang="en-US" altLang="en-US" sz="2000"/>
              <a:t>Currently, requirements reuse is an informal process but more systematic reuse could lead to larger cost savings</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a:extLst>
              <a:ext uri="{FF2B5EF4-FFF2-40B4-BE49-F238E27FC236}">
                <a16:creationId xmlns:a16="http://schemas.microsoft.com/office/drawing/2014/main" xmlns="" id="{8A2C26BF-3AA5-4DF2-97C0-37C16830B06B}"/>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Reuse possibilities</a:t>
            </a:r>
          </a:p>
        </p:txBody>
      </p:sp>
      <p:sp>
        <p:nvSpPr>
          <p:cNvPr id="27653" name="Rectangle 3">
            <a:extLst>
              <a:ext uri="{FF2B5EF4-FFF2-40B4-BE49-F238E27FC236}">
                <a16:creationId xmlns:a16="http://schemas.microsoft.com/office/drawing/2014/main" xmlns="" id="{223C8A03-EC14-4ECD-9117-895224D8318B}"/>
              </a:ext>
            </a:extLst>
          </p:cNvPr>
          <p:cNvSpPr>
            <a:spLocks noGrp="1" noChangeArrowheads="1"/>
          </p:cNvSpPr>
          <p:nvPr>
            <p:ph type="body" idx="1"/>
          </p:nvPr>
        </p:nvSpPr>
        <p:spPr>
          <a:xfrm>
            <a:off x="2360614" y="1905001"/>
            <a:ext cx="7805737" cy="4130675"/>
          </a:xfrm>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Where the requirement is concerned with providing application domain information.</a:t>
            </a:r>
          </a:p>
          <a:p>
            <a:pPr eaLnBrk="1" hangingPunct="1">
              <a:buClr>
                <a:schemeClr val="tx1"/>
              </a:buClr>
              <a:buSzTx/>
              <a:buFont typeface="Wingdings" panose="05000000000000000000" pitchFamily="2" charset="2"/>
              <a:buChar char="§"/>
            </a:pPr>
            <a:r>
              <a:rPr lang="en-US" altLang="en-US" sz="2000"/>
              <a:t>Where the requirement is concerned with the style of information presentation. Reuse leads to a consistency of style across applications.</a:t>
            </a:r>
          </a:p>
          <a:p>
            <a:pPr eaLnBrk="1" hangingPunct="1">
              <a:buClr>
                <a:schemeClr val="tx1"/>
              </a:buClr>
              <a:buSzTx/>
              <a:buFont typeface="Wingdings" panose="05000000000000000000" pitchFamily="2" charset="2"/>
              <a:buChar char="§"/>
            </a:pPr>
            <a:r>
              <a:rPr lang="en-US" altLang="en-US" sz="2000"/>
              <a:t>Where the requirement reflects company policies such as security policies.</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3D39A9-05DA-4E1A-B16B-40804496795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0DB66204-6827-43BB-9D45-9C07F5BD786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xmlns="" id="{26F04728-F3CF-457E-A22B-32BA0C6BE3C8}"/>
              </a:ext>
            </a:extLst>
          </p:cNvPr>
          <p:cNvPicPr>
            <a:picLocks noChangeAspect="1"/>
          </p:cNvPicPr>
          <p:nvPr/>
        </p:nvPicPr>
        <p:blipFill>
          <a:blip r:embed="rId3"/>
          <a:stretch>
            <a:fillRect/>
          </a:stretch>
        </p:blipFill>
        <p:spPr>
          <a:xfrm>
            <a:off x="809625" y="1333500"/>
            <a:ext cx="10572750" cy="4191000"/>
          </a:xfrm>
          <a:prstGeom prst="rect">
            <a:avLst/>
          </a:prstGeom>
        </p:spPr>
      </p:pic>
    </p:spTree>
    <p:extLst>
      <p:ext uri="{BB962C8B-B14F-4D97-AF65-F5344CB8AC3E}">
        <p14:creationId xmlns:p14="http://schemas.microsoft.com/office/powerpoint/2010/main" val="3253754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xmlns="" id="{145D902F-FE38-4B3F-B2B9-EDA40D707BC2}"/>
              </a:ext>
            </a:extLst>
          </p:cNvPr>
          <p:cNvSpPr>
            <a:spLocks noGrp="1" noChangeArrowheads="1"/>
          </p:cNvSpPr>
          <p:nvPr>
            <p:ph type="title"/>
          </p:nvPr>
        </p:nvSpPr>
        <p:spPr/>
        <p:txBody>
          <a:bodyPr/>
          <a:lstStyle/>
          <a:p>
            <a:pPr eaLnBrk="1" hangingPunct="1"/>
            <a:r>
              <a:rPr lang="en-US" altLang="en-US">
                <a:solidFill>
                  <a:schemeClr val="tx1"/>
                </a:solidFill>
              </a:rPr>
              <a:t>Prototyping</a:t>
            </a:r>
          </a:p>
        </p:txBody>
      </p:sp>
      <p:sp>
        <p:nvSpPr>
          <p:cNvPr id="28677" name="Rectangle 3">
            <a:extLst>
              <a:ext uri="{FF2B5EF4-FFF2-40B4-BE49-F238E27FC236}">
                <a16:creationId xmlns:a16="http://schemas.microsoft.com/office/drawing/2014/main" xmlns="" id="{EBD7A772-B76E-4B90-A7EA-58A97EC34F51}"/>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A prototype is an initial version of a system which may be used for experimentation</a:t>
            </a:r>
          </a:p>
          <a:p>
            <a:pPr eaLnBrk="1" hangingPunct="1">
              <a:buClr>
                <a:schemeClr val="tx1"/>
              </a:buClr>
              <a:buSzTx/>
              <a:buFont typeface="Wingdings" panose="05000000000000000000" pitchFamily="2" charset="2"/>
              <a:buChar char="§"/>
            </a:pPr>
            <a:r>
              <a:rPr lang="en-US" altLang="en-US" sz="2000"/>
              <a:t>Prototypes are valuable for requirements elicitation because users can experiment with the system and point out its strengths and weaknesses. They have something concrete to criticize</a:t>
            </a:r>
          </a:p>
          <a:p>
            <a:pPr eaLnBrk="1" hangingPunct="1">
              <a:buClr>
                <a:schemeClr val="tx1"/>
              </a:buClr>
              <a:buSzTx/>
              <a:buFont typeface="Wingdings" panose="05000000000000000000" pitchFamily="2" charset="2"/>
              <a:buChar char="§"/>
            </a:pPr>
            <a:r>
              <a:rPr lang="en-US" altLang="en-US" sz="2000"/>
              <a:t>Rapid development of prototypes is essential so that they are available early in the elicitation process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a:extLst>
              <a:ext uri="{FF2B5EF4-FFF2-40B4-BE49-F238E27FC236}">
                <a16:creationId xmlns:a16="http://schemas.microsoft.com/office/drawing/2014/main" xmlns="" id="{7CC7C948-1425-419C-A4D4-3186D0D4EEDC}"/>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Prototyping benefits</a:t>
            </a:r>
          </a:p>
        </p:txBody>
      </p:sp>
      <p:sp>
        <p:nvSpPr>
          <p:cNvPr id="29701" name="Rectangle 3">
            <a:extLst>
              <a:ext uri="{FF2B5EF4-FFF2-40B4-BE49-F238E27FC236}">
                <a16:creationId xmlns:a16="http://schemas.microsoft.com/office/drawing/2014/main" xmlns="" id="{99146AC0-95EF-4615-BEE3-C3E991A6F108}"/>
              </a:ext>
            </a:extLst>
          </p:cNvPr>
          <p:cNvSpPr>
            <a:spLocks noGrp="1" noChangeArrowheads="1"/>
          </p:cNvSpPr>
          <p:nvPr>
            <p:ph type="body" idx="1"/>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The prototype allows users to experiment and discover what they really need to support their work</a:t>
            </a:r>
          </a:p>
          <a:p>
            <a:pPr eaLnBrk="1" hangingPunct="1">
              <a:buClr>
                <a:schemeClr val="tx1"/>
              </a:buClr>
              <a:buSzTx/>
              <a:buFont typeface="Wingdings" panose="05000000000000000000" pitchFamily="2" charset="2"/>
              <a:buChar char="§"/>
            </a:pPr>
            <a:r>
              <a:rPr lang="en-US" altLang="en-US" sz="2000"/>
              <a:t>Establishes feasibility and usefulness before high development costs are incurred</a:t>
            </a:r>
          </a:p>
          <a:p>
            <a:pPr eaLnBrk="1" hangingPunct="1">
              <a:buClr>
                <a:schemeClr val="tx1"/>
              </a:buClr>
              <a:buSzTx/>
              <a:buFont typeface="Wingdings" panose="05000000000000000000" pitchFamily="2" charset="2"/>
              <a:buChar char="§"/>
            </a:pPr>
            <a:r>
              <a:rPr lang="en-US" altLang="en-US" sz="2000"/>
              <a:t>Essential for developing the ‘look and feel’ of a user interface</a:t>
            </a:r>
          </a:p>
          <a:p>
            <a:pPr eaLnBrk="1" hangingPunct="1">
              <a:buClr>
                <a:schemeClr val="tx1"/>
              </a:buClr>
              <a:buSzTx/>
              <a:buFont typeface="Wingdings" panose="05000000000000000000" pitchFamily="2" charset="2"/>
              <a:buChar char="§"/>
            </a:pPr>
            <a:r>
              <a:rPr lang="en-US" altLang="en-US" sz="2000"/>
              <a:t>Can be used for system testing and the development of documentation</a:t>
            </a:r>
          </a:p>
          <a:p>
            <a:pPr eaLnBrk="1" hangingPunct="1">
              <a:buClr>
                <a:schemeClr val="tx1"/>
              </a:buClr>
              <a:buSzTx/>
              <a:buFont typeface="Wingdings" panose="05000000000000000000" pitchFamily="2" charset="2"/>
              <a:buChar char="§"/>
            </a:pPr>
            <a:r>
              <a:rPr lang="en-US" altLang="en-US" sz="2000"/>
              <a:t>Forces a detailed study of the requirements which reveals inconsistencies and omissions</a:t>
            </a:r>
          </a:p>
        </p:txBody>
      </p:sp>
    </p:spTree>
    <p:extLst>
      <p:ext uri="{BB962C8B-B14F-4D97-AF65-F5344CB8AC3E}">
        <p14:creationId xmlns:p14="http://schemas.microsoft.com/office/powerpoint/2010/main" val="355008139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xmlns="" id="{70A47B01-7D24-47AD-B5B0-937F0ED06883}"/>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Types of prototyping</a:t>
            </a:r>
          </a:p>
        </p:txBody>
      </p:sp>
      <p:sp>
        <p:nvSpPr>
          <p:cNvPr id="30725" name="Rectangle 3">
            <a:extLst>
              <a:ext uri="{FF2B5EF4-FFF2-40B4-BE49-F238E27FC236}">
                <a16:creationId xmlns:a16="http://schemas.microsoft.com/office/drawing/2014/main" xmlns="" id="{C7CA220A-238F-432F-84BE-95B559EDBDF0}"/>
              </a:ext>
            </a:extLst>
          </p:cNvPr>
          <p:cNvSpPr>
            <a:spLocks noGrp="1" noChangeArrowheads="1"/>
          </p:cNvSpPr>
          <p:nvPr>
            <p:ph type="body" idx="1"/>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Throw-away prototyping</a:t>
            </a:r>
          </a:p>
          <a:p>
            <a:pPr lvl="1" eaLnBrk="1" hangingPunct="1">
              <a:buClr>
                <a:schemeClr val="tx1"/>
              </a:buClr>
              <a:buSzTx/>
              <a:buFont typeface="Wingdings" panose="05000000000000000000" pitchFamily="2" charset="2"/>
              <a:buChar char="§"/>
            </a:pPr>
            <a:r>
              <a:rPr lang="en-US" altLang="en-US" sz="2000"/>
              <a:t> intended to help elicit and develop the system requirements. </a:t>
            </a:r>
          </a:p>
          <a:p>
            <a:pPr lvl="1" eaLnBrk="1" hangingPunct="1">
              <a:buClr>
                <a:schemeClr val="tx1"/>
              </a:buClr>
              <a:buSzTx/>
              <a:buFont typeface="Wingdings" panose="05000000000000000000" pitchFamily="2" charset="2"/>
              <a:buChar char="§"/>
            </a:pPr>
            <a:r>
              <a:rPr lang="en-US" altLang="en-US" sz="2000"/>
              <a:t>The requirements which should be prototyped are those which cause most difficulties to customers and which are the hardest to understand. Requirements which are well-understood need not be implemented by the prototype.</a:t>
            </a:r>
          </a:p>
        </p:txBody>
      </p:sp>
    </p:spTree>
    <p:extLst>
      <p:ext uri="{BB962C8B-B14F-4D97-AF65-F5344CB8AC3E}">
        <p14:creationId xmlns:p14="http://schemas.microsoft.com/office/powerpoint/2010/main" val="24898130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xmlns="" id="{F718FE56-0899-4E95-990D-2D45977F5D9B}"/>
              </a:ext>
            </a:extLst>
          </p:cNvPr>
          <p:cNvSpPr>
            <a:spLocks noGrp="1" noChangeArrowheads="1"/>
          </p:cNvSpPr>
          <p:nvPr>
            <p:ph type="title"/>
          </p:nvPr>
        </p:nvSpPr>
        <p:spPr/>
        <p:txBody>
          <a:bodyPr/>
          <a:lstStyle/>
          <a:p>
            <a:pPr eaLnBrk="1" hangingPunct="1"/>
            <a:r>
              <a:rPr lang="en-US" altLang="en-US">
                <a:solidFill>
                  <a:schemeClr val="tx1"/>
                </a:solidFill>
              </a:rPr>
              <a:t>Types of prototyping</a:t>
            </a:r>
          </a:p>
        </p:txBody>
      </p:sp>
      <p:sp>
        <p:nvSpPr>
          <p:cNvPr id="31749" name="Rectangle 3">
            <a:extLst>
              <a:ext uri="{FF2B5EF4-FFF2-40B4-BE49-F238E27FC236}">
                <a16:creationId xmlns:a16="http://schemas.microsoft.com/office/drawing/2014/main" xmlns="" id="{D48570F0-05C8-4C09-A21D-D70A5141D369}"/>
              </a:ext>
            </a:extLst>
          </p:cNvPr>
          <p:cNvSpPr>
            <a:spLocks noGrp="1" noChangeArrowheads="1"/>
          </p:cNvSpPr>
          <p:nvPr>
            <p:ph type="body" idx="1"/>
          </p:nvPr>
        </p:nvSpPr>
        <p:spPr/>
        <p:txBody>
          <a:bodyPr/>
          <a:lstStyle/>
          <a:p>
            <a:pPr eaLnBrk="1" hangingPunct="1">
              <a:buClr>
                <a:schemeClr val="tx1"/>
              </a:buClr>
              <a:buSzTx/>
              <a:buFont typeface="Wingdings" panose="05000000000000000000" pitchFamily="2" charset="2"/>
              <a:buChar char="§"/>
            </a:pPr>
            <a:r>
              <a:rPr lang="en-US" altLang="en-US" sz="2000"/>
              <a:t>Evolutionary prototyping </a:t>
            </a:r>
          </a:p>
          <a:p>
            <a:pPr lvl="1" eaLnBrk="1" hangingPunct="1">
              <a:buClr>
                <a:schemeClr val="tx1"/>
              </a:buClr>
              <a:buSzTx/>
              <a:buFont typeface="Wingdings" panose="05000000000000000000" pitchFamily="2" charset="2"/>
              <a:buChar char="§"/>
            </a:pPr>
            <a:r>
              <a:rPr lang="en-US" altLang="en-US" sz="2000"/>
              <a:t> intended to deliver a workable system quickly to the customer. </a:t>
            </a:r>
          </a:p>
          <a:p>
            <a:pPr lvl="1" eaLnBrk="1" hangingPunct="1">
              <a:buClr>
                <a:schemeClr val="tx1"/>
              </a:buClr>
              <a:buSzTx/>
              <a:buFont typeface="Wingdings" panose="05000000000000000000" pitchFamily="2" charset="2"/>
              <a:buChar char="§"/>
            </a:pPr>
            <a:r>
              <a:rPr lang="en-US" altLang="en-US" sz="2000"/>
              <a:t>Therefore, the requirements which should be supported by the initial versions of this prototype are those which are well-understood and which can deliver useful end-user functionality. It is only after extensive use that poorly understood requirements should be implemented.</a:t>
            </a:r>
          </a:p>
          <a:p>
            <a:pPr eaLnBrk="1" hangingPunct="1">
              <a:buFont typeface="Wingdings" panose="05000000000000000000" pitchFamily="2" charset="2"/>
              <a:buNone/>
            </a:pPr>
            <a:endParaRPr lang="en-US" altLang="en-US"/>
          </a:p>
        </p:txBody>
      </p:sp>
    </p:spTree>
    <p:extLst>
      <p:ext uri="{BB962C8B-B14F-4D97-AF65-F5344CB8AC3E}">
        <p14:creationId xmlns:p14="http://schemas.microsoft.com/office/powerpoint/2010/main" val="1116676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a:extLst>
              <a:ext uri="{FF2B5EF4-FFF2-40B4-BE49-F238E27FC236}">
                <a16:creationId xmlns:a16="http://schemas.microsoft.com/office/drawing/2014/main" xmlns="" id="{46E2B91C-1FD0-49D9-80F9-B359AEE2102D}"/>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Prototyping costs and problems</a:t>
            </a:r>
          </a:p>
        </p:txBody>
      </p:sp>
      <p:sp>
        <p:nvSpPr>
          <p:cNvPr id="32773" name="Rectangle 3">
            <a:extLst>
              <a:ext uri="{FF2B5EF4-FFF2-40B4-BE49-F238E27FC236}">
                <a16:creationId xmlns:a16="http://schemas.microsoft.com/office/drawing/2014/main" xmlns="" id="{763FCB42-D937-4EEA-90E3-32BB82CFAA67}"/>
              </a:ext>
            </a:extLst>
          </p:cNvPr>
          <p:cNvSpPr>
            <a:spLocks noGrp="1" noChangeArrowheads="1"/>
          </p:cNvSpPr>
          <p:nvPr>
            <p:ph type="body" idx="1"/>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Training costs - prototype development may require the use of special purpose tools</a:t>
            </a:r>
          </a:p>
          <a:p>
            <a:pPr eaLnBrk="1" hangingPunct="1">
              <a:buClr>
                <a:schemeClr val="tx1"/>
              </a:buClr>
              <a:buSzTx/>
              <a:buFont typeface="Wingdings" panose="05000000000000000000" pitchFamily="2" charset="2"/>
              <a:buChar char="§"/>
            </a:pPr>
            <a:r>
              <a:rPr lang="en-US" altLang="en-US" sz="2000"/>
              <a:t>Development costs - depend on the type of prototype being developed</a:t>
            </a:r>
          </a:p>
          <a:p>
            <a:pPr eaLnBrk="1" hangingPunct="1">
              <a:buClr>
                <a:schemeClr val="tx1"/>
              </a:buClr>
              <a:buSzTx/>
              <a:buFont typeface="Wingdings" panose="05000000000000000000" pitchFamily="2" charset="2"/>
              <a:buChar char="§"/>
            </a:pPr>
            <a:r>
              <a:rPr lang="en-US" altLang="en-US" sz="2000"/>
              <a:t>Extended development schedules - developing a prototype may extend the schedule although the prototyping time may be recovered because rework is avoided</a:t>
            </a:r>
          </a:p>
          <a:p>
            <a:pPr eaLnBrk="1" hangingPunct="1">
              <a:buClr>
                <a:schemeClr val="tx1"/>
              </a:buClr>
              <a:buSzTx/>
              <a:buFont typeface="Wingdings" panose="05000000000000000000" pitchFamily="2" charset="2"/>
              <a:buChar char="§"/>
            </a:pPr>
            <a:r>
              <a:rPr lang="en-US" altLang="en-US" sz="2000"/>
              <a:t>Incompleteness - it may not be possible to prototype critical system requirements</a:t>
            </a:r>
          </a:p>
        </p:txBody>
      </p:sp>
    </p:spTree>
    <p:extLst>
      <p:ext uri="{BB962C8B-B14F-4D97-AF65-F5344CB8AC3E}">
        <p14:creationId xmlns:p14="http://schemas.microsoft.com/office/powerpoint/2010/main" val="78320370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xmlns="" id="{703876AF-BD44-4787-9852-C46E587257C6}"/>
              </a:ext>
            </a:extLst>
          </p:cNvPr>
          <p:cNvSpPr>
            <a:spLocks noGrp="1" noChangeArrowheads="1"/>
          </p:cNvSpPr>
          <p:nvPr>
            <p:ph type="title"/>
          </p:nvPr>
        </p:nvSpPr>
        <p:spPr>
          <a:xfrm>
            <a:off x="2286000" y="471488"/>
            <a:ext cx="7696200" cy="1143000"/>
          </a:xfrm>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Analysis checks</a:t>
            </a:r>
          </a:p>
        </p:txBody>
      </p:sp>
      <p:sp>
        <p:nvSpPr>
          <p:cNvPr id="14341" name="Rectangle 3">
            <a:extLst>
              <a:ext uri="{FF2B5EF4-FFF2-40B4-BE49-F238E27FC236}">
                <a16:creationId xmlns:a16="http://schemas.microsoft.com/office/drawing/2014/main" xmlns="" id="{C3373174-E25B-4933-8270-46163C31D31B}"/>
              </a:ext>
            </a:extLst>
          </p:cNvPr>
          <p:cNvSpPr>
            <a:spLocks noGrp="1" noChangeArrowheads="1"/>
          </p:cNvSpPr>
          <p:nvPr>
            <p:ph type="body" idx="1"/>
          </p:nvPr>
        </p:nvSpPr>
        <p:spPr>
          <a:xfrm>
            <a:off x="2286000" y="1905001"/>
            <a:ext cx="7696200" cy="4289425"/>
          </a:xfrm>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1800"/>
              <a:t>Necessity checking </a:t>
            </a:r>
          </a:p>
          <a:p>
            <a:pPr lvl="1" eaLnBrk="1" hangingPunct="1">
              <a:buClr>
                <a:schemeClr val="tx1"/>
              </a:buClr>
              <a:buSzTx/>
              <a:buFont typeface="Wingdings" panose="05000000000000000000" pitchFamily="2" charset="2"/>
              <a:buChar char="§"/>
            </a:pPr>
            <a:r>
              <a:rPr lang="en-US" altLang="en-US" sz="1800"/>
              <a:t>The need for the requirement is analyzed. In some cases, requirements may be proposed which don’t contribute to the business goals of the organization or to the specific problem to be addressed by the system.</a:t>
            </a:r>
          </a:p>
          <a:p>
            <a:pPr eaLnBrk="1" hangingPunct="1">
              <a:buClr>
                <a:schemeClr val="tx1"/>
              </a:buClr>
              <a:buSzTx/>
              <a:buFont typeface="Wingdings" panose="05000000000000000000" pitchFamily="2" charset="2"/>
              <a:buChar char="§"/>
            </a:pPr>
            <a:r>
              <a:rPr lang="en-US" altLang="en-US" sz="1800"/>
              <a:t>Consistency and completeness checking </a:t>
            </a:r>
          </a:p>
          <a:p>
            <a:pPr lvl="1" eaLnBrk="1" hangingPunct="1">
              <a:buClr>
                <a:schemeClr val="tx1"/>
              </a:buClr>
              <a:buSzTx/>
              <a:buFont typeface="Wingdings" panose="05000000000000000000" pitchFamily="2" charset="2"/>
              <a:buChar char="§"/>
            </a:pPr>
            <a:r>
              <a:rPr lang="en-US" altLang="en-US" sz="1800"/>
              <a:t>The requirements are cross-checked for consistency and completeness. Consistency means that no requirements should be contradictory; completeness means that no services or constraints which are needed have been missed out.</a:t>
            </a:r>
          </a:p>
          <a:p>
            <a:pPr eaLnBrk="1" hangingPunct="1">
              <a:buClr>
                <a:schemeClr val="tx1"/>
              </a:buClr>
              <a:buSzTx/>
              <a:buFont typeface="Wingdings" panose="05000000000000000000" pitchFamily="2" charset="2"/>
              <a:buChar char="§"/>
            </a:pPr>
            <a:r>
              <a:rPr lang="en-US" altLang="en-US" sz="1800"/>
              <a:t>Feasibility checking </a:t>
            </a:r>
          </a:p>
          <a:p>
            <a:pPr lvl="1" eaLnBrk="1" hangingPunct="1">
              <a:buClr>
                <a:schemeClr val="tx1"/>
              </a:buClr>
              <a:buSzTx/>
              <a:buFont typeface="Wingdings" panose="05000000000000000000" pitchFamily="2" charset="2"/>
              <a:buChar char="§"/>
            </a:pPr>
            <a:r>
              <a:rPr lang="en-US" altLang="en-US" sz="1800"/>
              <a:t>The requirements are checked to ensure that they are feasible in the context of the budget and schedule available for the system development.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a:extLst>
              <a:ext uri="{FF2B5EF4-FFF2-40B4-BE49-F238E27FC236}">
                <a16:creationId xmlns:a16="http://schemas.microsoft.com/office/drawing/2014/main" xmlns="" id="{334C3294-96DC-4645-84EC-9D6E1AC73469}"/>
              </a:ext>
            </a:extLst>
          </p:cNvPr>
          <p:cNvSpPr>
            <a:spLocks noGrp="1" noChangeArrowheads="1"/>
          </p:cNvSpPr>
          <p:nvPr>
            <p:ph type="title"/>
          </p:nvPr>
        </p:nvSpPr>
        <p:spPr>
          <a:xfrm>
            <a:off x="2293938" y="357188"/>
            <a:ext cx="7696200" cy="1143000"/>
          </a:xfrm>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sz="2500"/>
              <a:t>Requirements analysis and negotiation</a:t>
            </a:r>
          </a:p>
        </p:txBody>
      </p:sp>
      <p:graphicFrame>
        <p:nvGraphicFramePr>
          <p:cNvPr id="13317" name="Object 3">
            <a:extLst>
              <a:ext uri="{FF2B5EF4-FFF2-40B4-BE49-F238E27FC236}">
                <a16:creationId xmlns:a16="http://schemas.microsoft.com/office/drawing/2014/main" xmlns="" id="{192365A5-B089-4313-9A8D-5291D6D62118}"/>
              </a:ext>
            </a:extLst>
          </p:cNvPr>
          <p:cNvGraphicFramePr>
            <a:graphicFrameLocks/>
          </p:cNvGraphicFramePr>
          <p:nvPr/>
        </p:nvGraphicFramePr>
        <p:xfrm>
          <a:off x="3265489" y="1708151"/>
          <a:ext cx="5634037" cy="4486275"/>
        </p:xfrm>
        <a:graphic>
          <a:graphicData uri="http://schemas.openxmlformats.org/presentationml/2006/ole">
            <mc:AlternateContent xmlns:mc="http://schemas.openxmlformats.org/markup-compatibility/2006">
              <mc:Choice xmlns:v="urn:schemas-microsoft-com:vml" Requires="v">
                <p:oleObj spid="_x0000_s5297" name="Document" r:id="rId4" imgW="2047875" imgH="1657350" progId="Word.Document.6">
                  <p:embed/>
                </p:oleObj>
              </mc:Choice>
              <mc:Fallback>
                <p:oleObj name="Document" r:id="rId4" imgW="2047875" imgH="1657350" progId="Word.Document.6">
                  <p:embed/>
                  <p:pic>
                    <p:nvPicPr>
                      <p:cNvPr id="13317" name="Object 3">
                        <a:extLst>
                          <a:ext uri="{FF2B5EF4-FFF2-40B4-BE49-F238E27FC236}">
                            <a16:creationId xmlns:a16="http://schemas.microsoft.com/office/drawing/2014/main" xmlns="" id="{192365A5-B089-4313-9A8D-5291D6D6211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5489" y="1708151"/>
                        <a:ext cx="5634037"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a:extLst>
              <a:ext uri="{FF2B5EF4-FFF2-40B4-BE49-F238E27FC236}">
                <a16:creationId xmlns:a16="http://schemas.microsoft.com/office/drawing/2014/main" xmlns="" id="{C96A912D-36B3-420E-A803-DE5FA7171233}"/>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Requirements negotiation</a:t>
            </a:r>
          </a:p>
        </p:txBody>
      </p:sp>
      <p:sp>
        <p:nvSpPr>
          <p:cNvPr id="15365" name="Rectangle 3">
            <a:extLst>
              <a:ext uri="{FF2B5EF4-FFF2-40B4-BE49-F238E27FC236}">
                <a16:creationId xmlns:a16="http://schemas.microsoft.com/office/drawing/2014/main" xmlns="" id="{41665D7C-3361-4AC9-A80A-8C66BE6C1381}"/>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Requirements discussion </a:t>
            </a:r>
          </a:p>
          <a:p>
            <a:pPr lvl="1" eaLnBrk="1" hangingPunct="1">
              <a:buClr>
                <a:schemeClr val="tx1"/>
              </a:buClr>
              <a:buSzTx/>
              <a:buFont typeface="Wingdings" panose="05000000000000000000" pitchFamily="2" charset="2"/>
              <a:buChar char="§"/>
            </a:pPr>
            <a:r>
              <a:rPr lang="en-US" altLang="en-US" sz="2000"/>
              <a:t>Requirements which have been highlighted as problematical are discussed and the stakeholders involved present their views about the requirements.</a:t>
            </a:r>
          </a:p>
          <a:p>
            <a:pPr eaLnBrk="1" hangingPunct="1">
              <a:buClr>
                <a:schemeClr val="tx1"/>
              </a:buClr>
              <a:buSzTx/>
              <a:buFont typeface="Wingdings" panose="05000000000000000000" pitchFamily="2" charset="2"/>
              <a:buChar char="§"/>
            </a:pPr>
            <a:r>
              <a:rPr lang="en-US" altLang="en-US" sz="2000"/>
              <a:t>Requirements prioritization  </a:t>
            </a:r>
          </a:p>
          <a:p>
            <a:pPr lvl="1" eaLnBrk="1" hangingPunct="1">
              <a:buClr>
                <a:schemeClr val="tx1"/>
              </a:buClr>
              <a:buSzTx/>
              <a:buFont typeface="Wingdings" panose="05000000000000000000" pitchFamily="2" charset="2"/>
              <a:buChar char="§"/>
            </a:pPr>
            <a:r>
              <a:rPr lang="en-US" altLang="en-US" sz="2000"/>
              <a:t>Disputed requirements are prioritized to identify critical requirements and to help the decision making process.</a:t>
            </a:r>
          </a:p>
          <a:p>
            <a:pPr eaLnBrk="1" hangingPunct="1">
              <a:buClr>
                <a:schemeClr val="tx1"/>
              </a:buClr>
              <a:buSzTx/>
              <a:buFont typeface="Wingdings" panose="05000000000000000000" pitchFamily="2" charset="2"/>
              <a:buChar char="§"/>
            </a:pPr>
            <a:r>
              <a:rPr lang="en-US" altLang="en-US" sz="2000"/>
              <a:t>Requirements agreement  </a:t>
            </a:r>
          </a:p>
          <a:p>
            <a:pPr lvl="1" eaLnBrk="1" hangingPunct="1">
              <a:buClr>
                <a:schemeClr val="tx1"/>
              </a:buClr>
              <a:buSzTx/>
              <a:buFont typeface="Wingdings" panose="05000000000000000000" pitchFamily="2" charset="2"/>
              <a:buChar char="§"/>
            </a:pPr>
            <a:r>
              <a:rPr lang="en-US" altLang="en-US" sz="2000"/>
              <a:t>Solutions to the requirements problems are identified and a compromise set of requirements are agreed. Generally, this will involve making changes to some of the requirements.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a:extLst>
              <a:ext uri="{FF2B5EF4-FFF2-40B4-BE49-F238E27FC236}">
                <a16:creationId xmlns:a16="http://schemas.microsoft.com/office/drawing/2014/main" xmlns="" id="{554B413A-2DEB-4BF6-A814-AAE691F62EB4}"/>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Requirements analysis</a:t>
            </a:r>
          </a:p>
        </p:txBody>
      </p:sp>
      <p:sp>
        <p:nvSpPr>
          <p:cNvPr id="33797" name="Rectangle 3">
            <a:extLst>
              <a:ext uri="{FF2B5EF4-FFF2-40B4-BE49-F238E27FC236}">
                <a16:creationId xmlns:a16="http://schemas.microsoft.com/office/drawing/2014/main" xmlns="" id="{2E29CFE2-F97F-414B-BC18-944B98359C55}"/>
              </a:ext>
            </a:extLst>
          </p:cNvPr>
          <p:cNvSpPr>
            <a:spLocks noGrp="1" noChangeArrowheads="1"/>
          </p:cNvSpPr>
          <p:nvPr>
            <p:ph type="body" idx="1"/>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The goal of analysis is to discover problems, incompleteness and inconsistencies in the elicited requirements. These are then fed back to the stakeholders to resolve them through the negotiation process</a:t>
            </a:r>
          </a:p>
          <a:p>
            <a:pPr eaLnBrk="1" hangingPunct="1">
              <a:buClr>
                <a:schemeClr val="tx1"/>
              </a:buClr>
              <a:buSzTx/>
              <a:buFont typeface="Wingdings" panose="05000000000000000000" pitchFamily="2" charset="2"/>
              <a:buChar char="§"/>
            </a:pPr>
            <a:r>
              <a:rPr lang="en-US" altLang="en-US" sz="2000"/>
              <a:t>Analysis is interleaved with elicitation as problems are discovered when the requirements are elicited</a:t>
            </a:r>
          </a:p>
          <a:p>
            <a:pPr eaLnBrk="1" hangingPunct="1">
              <a:buClr>
                <a:schemeClr val="tx1"/>
              </a:buClr>
              <a:buSzTx/>
              <a:buFont typeface="Wingdings" panose="05000000000000000000" pitchFamily="2" charset="2"/>
              <a:buChar char="§"/>
            </a:pPr>
            <a:r>
              <a:rPr lang="en-US" altLang="en-US" sz="2000"/>
              <a:t>A problem checklist may be used to support analysis. Each requirement may be assessed against the checklist</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D0B89B-E49E-42DA-842E-E0231679215D}"/>
              </a:ext>
            </a:extLst>
          </p:cNvPr>
          <p:cNvSpPr>
            <a:spLocks noGrp="1"/>
          </p:cNvSpPr>
          <p:nvPr>
            <p:ph type="title"/>
          </p:nvPr>
        </p:nvSpPr>
        <p:spPr/>
        <p:txBody>
          <a:bodyPr/>
          <a:lstStyle/>
          <a:p>
            <a:r>
              <a:rPr lang="en-US" dirty="0"/>
              <a:t>Analysis Techniques</a:t>
            </a:r>
          </a:p>
        </p:txBody>
      </p:sp>
      <p:sp>
        <p:nvSpPr>
          <p:cNvPr id="3" name="Text Placeholder 2">
            <a:extLst>
              <a:ext uri="{FF2B5EF4-FFF2-40B4-BE49-F238E27FC236}">
                <a16:creationId xmlns:a16="http://schemas.microsoft.com/office/drawing/2014/main" xmlns="" id="{10C34B70-7B46-41FE-9BED-660C502BF40F}"/>
              </a:ext>
            </a:extLst>
          </p:cNvPr>
          <p:cNvSpPr>
            <a:spLocks noGrp="1"/>
          </p:cNvSpPr>
          <p:nvPr>
            <p:ph type="body" idx="1"/>
          </p:nvPr>
        </p:nvSpPr>
        <p:spPr/>
        <p:txBody>
          <a:bodyPr/>
          <a:lstStyle/>
          <a:p>
            <a:r>
              <a:rPr lang="en-US" dirty="0"/>
              <a:t>Analysis Checklists</a:t>
            </a:r>
          </a:p>
          <a:p>
            <a:pPr marL="114300" indent="0">
              <a:buNone/>
            </a:pPr>
            <a:r>
              <a:rPr lang="en-US" dirty="0"/>
              <a:t>	A checklist is a list of questions which analysts may use to assess each requirement</a:t>
            </a:r>
          </a:p>
          <a:p>
            <a:r>
              <a:rPr lang="en-US" dirty="0"/>
              <a:t>Interaction metrices</a:t>
            </a:r>
          </a:p>
          <a:p>
            <a:pPr marL="114300" indent="0">
              <a:buNone/>
            </a:pPr>
            <a:r>
              <a:rPr lang="en-US" dirty="0"/>
              <a:t>	Interaction metrices are used to discover interactions between requirements to highlight conflicts and overlaps</a:t>
            </a:r>
          </a:p>
        </p:txBody>
      </p:sp>
    </p:spTree>
    <p:extLst>
      <p:ext uri="{BB962C8B-B14F-4D97-AF65-F5344CB8AC3E}">
        <p14:creationId xmlns:p14="http://schemas.microsoft.com/office/powerpoint/2010/main" val="2138513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B710BC-3FBC-4B11-86AE-7E423E841CE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DC3F7D49-377A-4C63-85DA-ECFFD91BF96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xmlns="" id="{2FB37459-E4DD-4DC6-80DE-7E2FF621BF20}"/>
              </a:ext>
            </a:extLst>
          </p:cNvPr>
          <p:cNvPicPr>
            <a:picLocks noChangeAspect="1"/>
          </p:cNvPicPr>
          <p:nvPr/>
        </p:nvPicPr>
        <p:blipFill>
          <a:blip r:embed="rId3"/>
          <a:stretch>
            <a:fillRect/>
          </a:stretch>
        </p:blipFill>
        <p:spPr>
          <a:xfrm>
            <a:off x="366712" y="1395412"/>
            <a:ext cx="11458575" cy="4067175"/>
          </a:xfrm>
          <a:prstGeom prst="rect">
            <a:avLst/>
          </a:prstGeom>
        </p:spPr>
      </p:pic>
    </p:spTree>
    <p:extLst>
      <p:ext uri="{BB962C8B-B14F-4D97-AF65-F5344CB8AC3E}">
        <p14:creationId xmlns:p14="http://schemas.microsoft.com/office/powerpoint/2010/main" val="2856210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xmlns="" id="{06015875-208E-4022-8B25-C0591500D75E}"/>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Analysis checklists</a:t>
            </a:r>
          </a:p>
        </p:txBody>
      </p:sp>
      <p:sp>
        <p:nvSpPr>
          <p:cNvPr id="34821" name="Rectangle 3">
            <a:extLst>
              <a:ext uri="{FF2B5EF4-FFF2-40B4-BE49-F238E27FC236}">
                <a16:creationId xmlns:a16="http://schemas.microsoft.com/office/drawing/2014/main" xmlns="" id="{D0320659-286E-495F-B757-7CD16BCCCF17}"/>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Premature design</a:t>
            </a:r>
          </a:p>
          <a:p>
            <a:pPr lvl="1" eaLnBrk="1" hangingPunct="1">
              <a:buClr>
                <a:schemeClr val="tx1"/>
              </a:buClr>
              <a:buSzTx/>
              <a:buFont typeface="Wingdings" panose="05000000000000000000" pitchFamily="2" charset="2"/>
              <a:buChar char="§"/>
            </a:pPr>
            <a:r>
              <a:rPr lang="en-US" altLang="en-US" sz="2000"/>
              <a:t>Does the requirement include premature design or implementation information? </a:t>
            </a:r>
          </a:p>
          <a:p>
            <a:pPr eaLnBrk="1" hangingPunct="1">
              <a:buClr>
                <a:schemeClr val="tx1"/>
              </a:buClr>
              <a:buSzTx/>
              <a:buFont typeface="Wingdings" panose="05000000000000000000" pitchFamily="2" charset="2"/>
              <a:buChar char="§"/>
            </a:pPr>
            <a:r>
              <a:rPr lang="en-US" altLang="en-US" sz="2000"/>
              <a:t>Combined requirements </a:t>
            </a:r>
          </a:p>
          <a:p>
            <a:pPr lvl="1" eaLnBrk="1" hangingPunct="1">
              <a:buClr>
                <a:schemeClr val="tx1"/>
              </a:buClr>
              <a:buSzTx/>
              <a:buFont typeface="Wingdings" panose="05000000000000000000" pitchFamily="2" charset="2"/>
              <a:buChar char="§"/>
            </a:pPr>
            <a:r>
              <a:rPr lang="en-US" altLang="en-US" sz="2000"/>
              <a:t>Does the description of a requirement describe a single requirement or could it be broken down into several different requirements?</a:t>
            </a:r>
          </a:p>
          <a:p>
            <a:pPr eaLnBrk="1" hangingPunct="1">
              <a:buClr>
                <a:schemeClr val="tx1"/>
              </a:buClr>
              <a:buSzTx/>
              <a:buFont typeface="Wingdings" panose="05000000000000000000" pitchFamily="2" charset="2"/>
              <a:buChar char="§"/>
            </a:pPr>
            <a:r>
              <a:rPr lang="en-US" altLang="en-US" sz="2000"/>
              <a:t>Unnecessary requirements</a:t>
            </a:r>
          </a:p>
          <a:p>
            <a:pPr lvl="1" eaLnBrk="1" hangingPunct="1">
              <a:buClr>
                <a:schemeClr val="tx1"/>
              </a:buClr>
              <a:buSzTx/>
              <a:buFont typeface="Wingdings" panose="05000000000000000000" pitchFamily="2" charset="2"/>
              <a:buChar char="§"/>
            </a:pPr>
            <a:r>
              <a:rPr lang="en-US" altLang="en-US" sz="2000"/>
              <a:t>Is the requirement ‘gold plating’? That is, is the requirement a cosmetic addition to the system which is not really necessary.</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xmlns="" id="{2B572F5F-3821-439F-A641-2431369BC6A6}"/>
              </a:ext>
            </a:extLst>
          </p:cNvPr>
          <p:cNvSpPr>
            <a:spLocks noGrp="1" noChangeArrowheads="1"/>
          </p:cNvSpPr>
          <p:nvPr>
            <p:ph type="title"/>
          </p:nvPr>
        </p:nvSpPr>
        <p:spPr/>
        <p:txBody>
          <a:bodyPr/>
          <a:lstStyle/>
          <a:p>
            <a:pPr eaLnBrk="1" hangingPunct="1"/>
            <a:r>
              <a:rPr lang="en-US" altLang="en-US">
                <a:solidFill>
                  <a:schemeClr val="tx1"/>
                </a:solidFill>
              </a:rPr>
              <a:t>Analysis checklists</a:t>
            </a:r>
          </a:p>
        </p:txBody>
      </p:sp>
      <p:sp>
        <p:nvSpPr>
          <p:cNvPr id="35845" name="Rectangle 3">
            <a:extLst>
              <a:ext uri="{FF2B5EF4-FFF2-40B4-BE49-F238E27FC236}">
                <a16:creationId xmlns:a16="http://schemas.microsoft.com/office/drawing/2014/main" xmlns="" id="{DCD1020D-FB58-4A95-9DBC-48701609DB83}"/>
              </a:ext>
            </a:extLst>
          </p:cNvPr>
          <p:cNvSpPr>
            <a:spLocks noGrp="1" noChangeArrowheads="1"/>
          </p:cNvSpPr>
          <p:nvPr>
            <p:ph type="body" idx="1"/>
          </p:nvPr>
        </p:nvSpPr>
        <p:spPr/>
        <p:txBody>
          <a:bodyPr/>
          <a:lstStyle/>
          <a:p>
            <a:pPr eaLnBrk="1" hangingPunct="1">
              <a:lnSpc>
                <a:spcPct val="90000"/>
              </a:lnSpc>
              <a:buClr>
                <a:schemeClr val="tx1"/>
              </a:buClr>
              <a:buSzTx/>
              <a:buFont typeface="Wingdings" panose="05000000000000000000" pitchFamily="2" charset="2"/>
              <a:buChar char="§"/>
            </a:pPr>
            <a:r>
              <a:rPr lang="en-US" altLang="en-US" sz="2000"/>
              <a:t>Use of non-standard hardware</a:t>
            </a:r>
          </a:p>
          <a:p>
            <a:pPr lvl="1" eaLnBrk="1" hangingPunct="1">
              <a:lnSpc>
                <a:spcPct val="90000"/>
              </a:lnSpc>
              <a:buClr>
                <a:schemeClr val="tx1"/>
              </a:buClr>
              <a:buSzTx/>
              <a:buFont typeface="Wingdings" panose="05000000000000000000" pitchFamily="2" charset="2"/>
              <a:buChar char="§"/>
            </a:pPr>
            <a:r>
              <a:rPr lang="en-US" altLang="en-US" sz="2000"/>
              <a:t>Does the requirement mean that non-standard hardware or software must be used? To make this decision, you need to know the computer platform requirements. 	</a:t>
            </a:r>
          </a:p>
          <a:p>
            <a:pPr eaLnBrk="1" hangingPunct="1">
              <a:lnSpc>
                <a:spcPct val="90000"/>
              </a:lnSpc>
              <a:buClr>
                <a:schemeClr val="tx1"/>
              </a:buClr>
              <a:buSzTx/>
              <a:buFont typeface="Wingdings" panose="05000000000000000000" pitchFamily="2" charset="2"/>
              <a:buChar char="§"/>
            </a:pPr>
            <a:r>
              <a:rPr lang="en-US" altLang="en-US" sz="2000"/>
              <a:t>Conformance with business goals</a:t>
            </a:r>
          </a:p>
          <a:p>
            <a:pPr lvl="1" eaLnBrk="1" hangingPunct="1">
              <a:lnSpc>
                <a:spcPct val="90000"/>
              </a:lnSpc>
              <a:buClr>
                <a:schemeClr val="tx1"/>
              </a:buClr>
              <a:buSzTx/>
              <a:buFont typeface="Wingdings" panose="05000000000000000000" pitchFamily="2" charset="2"/>
              <a:buChar char="§"/>
            </a:pPr>
            <a:r>
              <a:rPr lang="en-US" altLang="en-US" sz="2000"/>
              <a:t>Is the requirement consistent with the business goals defined in the introduction to the requirements document? Requirements ambiguity</a:t>
            </a:r>
          </a:p>
          <a:p>
            <a:pPr eaLnBrk="1" hangingPunct="1">
              <a:lnSpc>
                <a:spcPct val="90000"/>
              </a:lnSpc>
              <a:buClr>
                <a:schemeClr val="tx1"/>
              </a:buClr>
              <a:buSzTx/>
              <a:buFont typeface="Wingdings" panose="05000000000000000000" pitchFamily="2" charset="2"/>
              <a:buChar char="§"/>
            </a:pPr>
            <a:r>
              <a:rPr lang="en-US" altLang="en-US" sz="2000"/>
              <a:t>Requirements ambiguity</a:t>
            </a:r>
          </a:p>
          <a:p>
            <a:pPr lvl="1" eaLnBrk="1" hangingPunct="1">
              <a:lnSpc>
                <a:spcPct val="90000"/>
              </a:lnSpc>
              <a:buClr>
                <a:schemeClr val="tx1"/>
              </a:buClr>
              <a:buSzTx/>
              <a:buFont typeface="Wingdings" panose="05000000000000000000" pitchFamily="2" charset="2"/>
              <a:buChar char="§"/>
            </a:pPr>
            <a:r>
              <a:rPr lang="en-US" altLang="en-US" sz="2000"/>
              <a:t>Is the requirement ambiguous i.e. could it be read in different ways by different people? What are the possible interpretations of the requirement? </a:t>
            </a:r>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a:extLst>
              <a:ext uri="{FF2B5EF4-FFF2-40B4-BE49-F238E27FC236}">
                <a16:creationId xmlns:a16="http://schemas.microsoft.com/office/drawing/2014/main" xmlns="" id="{87B7516B-2E16-4AB8-8810-7C2A0FC423F8}"/>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Analysis checklists</a:t>
            </a:r>
          </a:p>
        </p:txBody>
      </p:sp>
      <p:sp>
        <p:nvSpPr>
          <p:cNvPr id="36869" name="Rectangle 3">
            <a:extLst>
              <a:ext uri="{FF2B5EF4-FFF2-40B4-BE49-F238E27FC236}">
                <a16:creationId xmlns:a16="http://schemas.microsoft.com/office/drawing/2014/main" xmlns="" id="{C63E6EFD-A4AD-43F1-9A8F-F3990CFA30D9}"/>
              </a:ext>
            </a:extLst>
          </p:cNvPr>
          <p:cNvSpPr>
            <a:spLocks noGrp="1" noChangeArrowheads="1"/>
          </p:cNvSpPr>
          <p:nvPr>
            <p:ph type="body" idx="1"/>
          </p:nvPr>
        </p:nvSpPr>
        <p:spPr>
          <a:xfrm>
            <a:off x="2217738" y="1739901"/>
            <a:ext cx="8096250" cy="4352925"/>
          </a:xfrm>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Requirements realism</a:t>
            </a:r>
          </a:p>
          <a:p>
            <a:pPr lvl="1" eaLnBrk="1" hangingPunct="1">
              <a:buClr>
                <a:schemeClr val="tx1"/>
              </a:buClr>
              <a:buSzTx/>
              <a:buFont typeface="Wingdings" panose="05000000000000000000" pitchFamily="2" charset="2"/>
              <a:buChar char="§"/>
            </a:pPr>
            <a:r>
              <a:rPr lang="en-US" altLang="en-US" sz="2000"/>
              <a:t>Is the requirement realistic given the technology which will be used to implement the system? </a:t>
            </a:r>
          </a:p>
          <a:p>
            <a:pPr eaLnBrk="1" hangingPunct="1">
              <a:buClr>
                <a:schemeClr val="tx1"/>
              </a:buClr>
              <a:buSzTx/>
              <a:buFont typeface="Wingdings" panose="05000000000000000000" pitchFamily="2" charset="2"/>
              <a:buChar char="§"/>
            </a:pPr>
            <a:r>
              <a:rPr lang="en-US" altLang="en-US" sz="2000"/>
              <a:t>Requirements testability</a:t>
            </a:r>
          </a:p>
          <a:p>
            <a:pPr lvl="1" eaLnBrk="1" hangingPunct="1">
              <a:buClr>
                <a:schemeClr val="tx1"/>
              </a:buClr>
              <a:buSzTx/>
              <a:buFont typeface="Wingdings" panose="05000000000000000000" pitchFamily="2" charset="2"/>
              <a:buChar char="§"/>
            </a:pPr>
            <a:r>
              <a:rPr lang="en-US" altLang="en-US" sz="2000"/>
              <a:t>Is the requirement testable, that is, is it stated in such a 	way that test engineers can derive a test which can show if the system meets that requirement?</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t>REQ Interaction </a:t>
            </a:r>
          </a:p>
        </p:txBody>
      </p:sp>
      <p:sp>
        <p:nvSpPr>
          <p:cNvPr id="16387" name="Content Placeholder 2"/>
          <p:cNvSpPr>
            <a:spLocks noGrp="1"/>
          </p:cNvSpPr>
          <p:nvPr>
            <p:ph idx="1"/>
          </p:nvPr>
        </p:nvSpPr>
        <p:spPr/>
        <p:txBody>
          <a:bodyPr/>
          <a:lstStyle/>
          <a:p>
            <a:r>
              <a:rPr lang="en-US" altLang="en-US" dirty="0" smtClean="0"/>
              <a:t>Quality Parameter</a:t>
            </a:r>
          </a:p>
          <a:p>
            <a:r>
              <a:rPr lang="en-US" altLang="en-US" dirty="0" smtClean="0"/>
              <a:t>Sort out Requirements</a:t>
            </a:r>
          </a:p>
          <a:p>
            <a:r>
              <a:rPr lang="en-US" altLang="en-US" dirty="0" smtClean="0"/>
              <a:t>Sequence the requirements</a:t>
            </a:r>
          </a:p>
          <a:p>
            <a:r>
              <a:rPr lang="en-US" altLang="en-US" dirty="0" smtClean="0"/>
              <a:t>Three types of Requirements:</a:t>
            </a:r>
          </a:p>
          <a:p>
            <a:r>
              <a:rPr lang="en-US" altLang="en-US" dirty="0" smtClean="0"/>
              <a:t>Independent (0)</a:t>
            </a:r>
          </a:p>
          <a:p>
            <a:r>
              <a:rPr lang="en-US" altLang="en-US" dirty="0" smtClean="0"/>
              <a:t>Conflict (1)</a:t>
            </a:r>
          </a:p>
          <a:p>
            <a:r>
              <a:rPr lang="en-US" altLang="en-US" dirty="0" smtClean="0"/>
              <a:t>Overlap (100/1000)</a:t>
            </a:r>
          </a:p>
        </p:txBody>
      </p:sp>
    </p:spTree>
    <p:extLst>
      <p:ext uri="{BB962C8B-B14F-4D97-AF65-F5344CB8AC3E}">
        <p14:creationId xmlns:p14="http://schemas.microsoft.com/office/powerpoint/2010/main" val="3714187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a:extLst>
              <a:ext uri="{FF2B5EF4-FFF2-40B4-BE49-F238E27FC236}">
                <a16:creationId xmlns:a16="http://schemas.microsoft.com/office/drawing/2014/main" xmlns="" id="{2CC3C196-A548-47F4-BF3F-2DC24CC7ADA0}"/>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Requirements interactions</a:t>
            </a:r>
          </a:p>
        </p:txBody>
      </p:sp>
      <p:sp>
        <p:nvSpPr>
          <p:cNvPr id="37893" name="Rectangle 3">
            <a:extLst>
              <a:ext uri="{FF2B5EF4-FFF2-40B4-BE49-F238E27FC236}">
                <a16:creationId xmlns:a16="http://schemas.microsoft.com/office/drawing/2014/main" xmlns="" id="{84D90B2B-4231-4D8F-8FAA-9EC18C037765}"/>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A very important objective of requirements analysis is to discover the interactions between requirements and to highlight requirements conflicts and overlaps</a:t>
            </a:r>
          </a:p>
          <a:p>
            <a:pPr eaLnBrk="1" hangingPunct="1">
              <a:buClr>
                <a:schemeClr val="tx1"/>
              </a:buClr>
              <a:buSzTx/>
              <a:buFont typeface="Wingdings" panose="05000000000000000000" pitchFamily="2" charset="2"/>
              <a:buChar char="§"/>
            </a:pPr>
            <a:r>
              <a:rPr lang="en-US" altLang="en-US" sz="2000"/>
              <a:t>A requirements interaction matrix shows how requirements interact with each other. Requirements are listed along the rows and columns of the matrix</a:t>
            </a:r>
          </a:p>
          <a:p>
            <a:pPr lvl="1" eaLnBrk="1" hangingPunct="1">
              <a:buClr>
                <a:schemeClr val="tx1"/>
              </a:buClr>
              <a:buSzTx/>
              <a:buFont typeface="Wingdings" panose="05000000000000000000" pitchFamily="2" charset="2"/>
              <a:buChar char="§"/>
            </a:pPr>
            <a:r>
              <a:rPr lang="en-US" altLang="en-US" sz="2000"/>
              <a:t>For requirements which conflict, fill in a 1</a:t>
            </a:r>
          </a:p>
          <a:p>
            <a:pPr lvl="1" eaLnBrk="1" hangingPunct="1">
              <a:buClr>
                <a:schemeClr val="tx1"/>
              </a:buClr>
              <a:buSzTx/>
              <a:buFont typeface="Wingdings" panose="05000000000000000000" pitchFamily="2" charset="2"/>
              <a:buChar char="§"/>
            </a:pPr>
            <a:r>
              <a:rPr lang="en-US" altLang="en-US" sz="2000"/>
              <a:t>For requirements which overlap, fill in a 1000</a:t>
            </a:r>
          </a:p>
          <a:p>
            <a:pPr lvl="1" eaLnBrk="1" hangingPunct="1">
              <a:buClr>
                <a:schemeClr val="tx1"/>
              </a:buClr>
              <a:buSzTx/>
              <a:buFont typeface="Wingdings" panose="05000000000000000000" pitchFamily="2" charset="2"/>
              <a:buChar char="§"/>
            </a:pPr>
            <a:r>
              <a:rPr lang="en-US" altLang="en-US" sz="2000"/>
              <a:t>For requirements which are independent, fill in a 0</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endParaRPr lang="en-US" altLang="en-US" smtClean="0"/>
          </a:p>
        </p:txBody>
      </p:sp>
      <p:sp>
        <p:nvSpPr>
          <p:cNvPr id="17411" name="Content Placeholder 2"/>
          <p:cNvSpPr>
            <a:spLocks noGrp="1"/>
          </p:cNvSpPr>
          <p:nvPr>
            <p:ph idx="1"/>
          </p:nvPr>
        </p:nvSpPr>
        <p:spPr/>
        <p:txBody>
          <a:bodyPr/>
          <a:lstStyle/>
          <a:p>
            <a:endParaRPr lang="en-US" altLang="en-US" smtClean="0"/>
          </a:p>
        </p:txBody>
      </p:sp>
      <p:pic>
        <p:nvPicPr>
          <p:cNvPr id="17414" name="Picture 5"/>
          <p:cNvPicPr>
            <a:picLocks noChangeAspect="1"/>
          </p:cNvPicPr>
          <p:nvPr/>
        </p:nvPicPr>
        <p:blipFill rotWithShape="1">
          <a:blip r:embed="rId2">
            <a:extLst>
              <a:ext uri="{28A0092B-C50C-407E-A947-70E740481C1C}">
                <a14:useLocalDpi xmlns:a14="http://schemas.microsoft.com/office/drawing/2010/main" val="0"/>
              </a:ext>
            </a:extLst>
          </a:blip>
          <a:srcRect l="13460" t="32264" r="45380" b="26106"/>
          <a:stretch/>
        </p:blipFill>
        <p:spPr bwMode="auto">
          <a:xfrm>
            <a:off x="2217738" y="1662371"/>
            <a:ext cx="7764462" cy="441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2066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Problems that lead to requirements conflicts.</a:t>
            </a:r>
          </a:p>
        </p:txBody>
      </p:sp>
      <p:sp>
        <p:nvSpPr>
          <p:cNvPr id="18435" name="Content Placeholder 2"/>
          <p:cNvSpPr>
            <a:spLocks noGrp="1"/>
          </p:cNvSpPr>
          <p:nvPr>
            <p:ph idx="1"/>
          </p:nvPr>
        </p:nvSpPr>
        <p:spPr/>
        <p:txBody>
          <a:bodyPr/>
          <a:lstStyle/>
          <a:p>
            <a:r>
              <a:rPr lang="en-US" altLang="en-US" smtClean="0"/>
              <a:t>Voluminous requirements.</a:t>
            </a:r>
          </a:p>
          <a:p>
            <a:r>
              <a:rPr lang="en-US" altLang="en-US" smtClean="0"/>
              <a:t>Changing requirements and analysts.</a:t>
            </a:r>
          </a:p>
          <a:p>
            <a:r>
              <a:rPr lang="en-US" altLang="en-US" smtClean="0"/>
              <a:t>Complex requirements.</a:t>
            </a:r>
          </a:p>
          <a:p>
            <a:r>
              <a:rPr lang="en-US" altLang="en-US" smtClean="0"/>
              <a:t>Conflicting stakeholder requirements.</a:t>
            </a:r>
          </a:p>
          <a:p>
            <a:r>
              <a:rPr lang="en-US" altLang="en-US" smtClean="0"/>
              <a:t>Changing and unidentified stakeholders.</a:t>
            </a:r>
          </a:p>
          <a:p>
            <a:r>
              <a:rPr lang="en-US" altLang="en-US" smtClean="0"/>
              <a:t>Changing expectations.</a:t>
            </a:r>
          </a:p>
          <a:p>
            <a:endParaRPr lang="en-US" altLang="en-US" smtClean="0"/>
          </a:p>
        </p:txBody>
      </p:sp>
    </p:spTree>
    <p:extLst>
      <p:ext uri="{BB962C8B-B14F-4D97-AF65-F5344CB8AC3E}">
        <p14:creationId xmlns:p14="http://schemas.microsoft.com/office/powerpoint/2010/main" val="2393911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a:extLst>
              <a:ext uri="{FF2B5EF4-FFF2-40B4-BE49-F238E27FC236}">
                <a16:creationId xmlns:a16="http://schemas.microsoft.com/office/drawing/2014/main" xmlns="" id="{8B013F82-D55E-4719-8E72-EA4BD2E9AA3B}"/>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Interaction matrices</a:t>
            </a:r>
          </a:p>
        </p:txBody>
      </p:sp>
      <p:graphicFrame>
        <p:nvGraphicFramePr>
          <p:cNvPr id="38917" name="Object 3">
            <a:extLst>
              <a:ext uri="{FF2B5EF4-FFF2-40B4-BE49-F238E27FC236}">
                <a16:creationId xmlns:a16="http://schemas.microsoft.com/office/drawing/2014/main" xmlns="" id="{64E192EE-EDB0-469E-9DE8-021634DC6399}"/>
              </a:ext>
            </a:extLst>
          </p:cNvPr>
          <p:cNvGraphicFramePr>
            <a:graphicFrameLocks/>
          </p:cNvGraphicFramePr>
          <p:nvPr>
            <p:extLst>
              <p:ext uri="{D42A27DB-BD31-4B8C-83A1-F6EECF244321}">
                <p14:modId xmlns:p14="http://schemas.microsoft.com/office/powerpoint/2010/main" val="2884156218"/>
              </p:ext>
            </p:extLst>
          </p:nvPr>
        </p:nvGraphicFramePr>
        <p:xfrm>
          <a:off x="838200" y="2335212"/>
          <a:ext cx="12828588" cy="4157663"/>
        </p:xfrm>
        <a:graphic>
          <a:graphicData uri="http://schemas.openxmlformats.org/presentationml/2006/ole">
            <mc:AlternateContent xmlns:mc="http://schemas.openxmlformats.org/markup-compatibility/2006">
              <mc:Choice xmlns:v="urn:schemas-microsoft-com:vml" Requires="v">
                <p:oleObj spid="_x0000_s7345" name="Document" r:id="rId5" imgW="3952875" imgH="990600" progId="Word.Document.8">
                  <p:embed/>
                </p:oleObj>
              </mc:Choice>
              <mc:Fallback>
                <p:oleObj name="Document" r:id="rId5" imgW="3952875" imgH="990600" progId="Word.Document.8">
                  <p:embed/>
                  <p:pic>
                    <p:nvPicPr>
                      <p:cNvPr id="38917" name="Object 3">
                        <a:extLst>
                          <a:ext uri="{FF2B5EF4-FFF2-40B4-BE49-F238E27FC236}">
                            <a16:creationId xmlns:a16="http://schemas.microsoft.com/office/drawing/2014/main" xmlns="" id="{64E192EE-EDB0-469E-9DE8-021634DC639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2335212"/>
                        <a:ext cx="12828588" cy="4157663"/>
                      </a:xfrm>
                      <a:prstGeom prst="rect">
                        <a:avLst/>
                      </a:prstGeom>
                      <a:noFill/>
                      <a:ln>
                        <a:noFill/>
                      </a:ln>
                      <a:effectLst/>
                    </p:spPr>
                  </p:pic>
                </p:oleObj>
              </mc:Fallback>
            </mc:AlternateContent>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Example</a:t>
            </a:r>
          </a:p>
        </p:txBody>
      </p:sp>
      <p:pic>
        <p:nvPicPr>
          <p:cNvPr id="21507"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l="15512" t="9509" r="18694" b="13464"/>
          <a:stretch>
            <a:fillRect/>
          </a:stretch>
        </p:blipFill>
        <p:spPr>
          <a:xfrm>
            <a:off x="2409826" y="1892300"/>
            <a:ext cx="6373813" cy="4198938"/>
          </a:xfrm>
        </p:spPr>
      </p:pic>
    </p:spTree>
    <p:extLst>
      <p:ext uri="{BB962C8B-B14F-4D97-AF65-F5344CB8AC3E}">
        <p14:creationId xmlns:p14="http://schemas.microsoft.com/office/powerpoint/2010/main" val="3263013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6062" y="2016369"/>
            <a:ext cx="8305800" cy="3762375"/>
          </a:xfrm>
          <a:prstGeom prst="rect">
            <a:avLst/>
          </a:prstGeom>
        </p:spPr>
      </p:pic>
    </p:spTree>
    <p:extLst>
      <p:ext uri="{BB962C8B-B14F-4D97-AF65-F5344CB8AC3E}">
        <p14:creationId xmlns:p14="http://schemas.microsoft.com/office/powerpoint/2010/main" val="2867578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216091-9CCC-4613-B9F9-B6199D570EB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60F52F28-31E1-4431-AF16-6A03CC0F0EEE}"/>
              </a:ext>
            </a:extLst>
          </p:cNvPr>
          <p:cNvSpPr>
            <a:spLocks noGrp="1"/>
          </p:cNvSpPr>
          <p:nvPr>
            <p:ph type="body" idx="1"/>
          </p:nvPr>
        </p:nvSpPr>
        <p:spPr/>
        <p:txBody>
          <a:bodyPr/>
          <a:lstStyle/>
          <a:p>
            <a:endParaRPr lang="en-US"/>
          </a:p>
        </p:txBody>
      </p:sp>
      <p:graphicFrame>
        <p:nvGraphicFramePr>
          <p:cNvPr id="4" name="Object 3">
            <a:extLst>
              <a:ext uri="{FF2B5EF4-FFF2-40B4-BE49-F238E27FC236}">
                <a16:creationId xmlns:a16="http://schemas.microsoft.com/office/drawing/2014/main" xmlns="" id="{8F9063C8-4834-4CD9-B915-3D636958D4E0}"/>
              </a:ext>
            </a:extLst>
          </p:cNvPr>
          <p:cNvGraphicFramePr>
            <a:graphicFrameLocks noChangeAspect="1"/>
          </p:cNvGraphicFramePr>
          <p:nvPr>
            <p:extLst>
              <p:ext uri="{D42A27DB-BD31-4B8C-83A1-F6EECF244321}">
                <p14:modId xmlns:p14="http://schemas.microsoft.com/office/powerpoint/2010/main" val="2123505614"/>
              </p:ext>
            </p:extLst>
          </p:nvPr>
        </p:nvGraphicFramePr>
        <p:xfrm>
          <a:off x="1390650" y="2041525"/>
          <a:ext cx="9410700" cy="2773363"/>
        </p:xfrm>
        <a:graphic>
          <a:graphicData uri="http://schemas.openxmlformats.org/presentationml/2006/ole">
            <mc:AlternateContent xmlns:mc="http://schemas.openxmlformats.org/markup-compatibility/2006">
              <mc:Choice xmlns:v="urn:schemas-microsoft-com:vml" Requires="v">
                <p:oleObj spid="_x0000_s1201" name="Bitmap Image" r:id="rId4" imgW="9410760" imgH="2773800" progId="Paint.Picture">
                  <p:embed/>
                </p:oleObj>
              </mc:Choice>
              <mc:Fallback>
                <p:oleObj name="Bitmap Image" r:id="rId4" imgW="9410760" imgH="2773800" progId="Paint.Picture">
                  <p:embed/>
                  <p:pic>
                    <p:nvPicPr>
                      <p:cNvPr id="0" name=""/>
                      <p:cNvPicPr/>
                      <p:nvPr/>
                    </p:nvPicPr>
                    <p:blipFill>
                      <a:blip r:embed="rId5"/>
                      <a:stretch>
                        <a:fillRect/>
                      </a:stretch>
                    </p:blipFill>
                    <p:spPr>
                      <a:xfrm>
                        <a:off x="1390650" y="2041525"/>
                        <a:ext cx="9410700" cy="2773363"/>
                      </a:xfrm>
                      <a:prstGeom prst="rect">
                        <a:avLst/>
                      </a:prstGeom>
                    </p:spPr>
                  </p:pic>
                </p:oleObj>
              </mc:Fallback>
            </mc:AlternateContent>
          </a:graphicData>
        </a:graphic>
      </p:graphicFrame>
    </p:spTree>
    <p:extLst>
      <p:ext uri="{BB962C8B-B14F-4D97-AF65-F5344CB8AC3E}">
        <p14:creationId xmlns:p14="http://schemas.microsoft.com/office/powerpoint/2010/main" val="941510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endParaRPr lang="en-US" altLang="en-US" smtClean="0"/>
          </a:p>
        </p:txBody>
      </p:sp>
      <p:sp>
        <p:nvSpPr>
          <p:cNvPr id="22531" name="Content Placeholder 2"/>
          <p:cNvSpPr>
            <a:spLocks noGrp="1"/>
          </p:cNvSpPr>
          <p:nvPr>
            <p:ph idx="1"/>
          </p:nvPr>
        </p:nvSpPr>
        <p:spPr/>
        <p:txBody>
          <a:bodyPr/>
          <a:lstStyle/>
          <a:p>
            <a:endParaRPr lang="en-US" altLang="en-US" smtClean="0"/>
          </a:p>
        </p:txBody>
      </p:sp>
      <p:pic>
        <p:nvPicPr>
          <p:cNvPr id="22534" name="Picture 5"/>
          <p:cNvPicPr>
            <a:picLocks noChangeAspect="1"/>
          </p:cNvPicPr>
          <p:nvPr/>
        </p:nvPicPr>
        <p:blipFill>
          <a:blip r:embed="rId2">
            <a:extLst>
              <a:ext uri="{28A0092B-C50C-407E-A947-70E740481C1C}">
                <a14:useLocalDpi xmlns:a14="http://schemas.microsoft.com/office/drawing/2010/main" val="0"/>
              </a:ext>
            </a:extLst>
          </a:blip>
          <a:srcRect l="14301" t="8932" r="26060" b="15652"/>
          <a:stretch>
            <a:fillRect/>
          </a:stretch>
        </p:blipFill>
        <p:spPr bwMode="auto">
          <a:xfrm>
            <a:off x="2286000" y="533400"/>
            <a:ext cx="7696200"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397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xmlns="" id="{368DDE7C-DF9F-4F1D-BD70-B2E5628CFDB8}"/>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Requirements negotiation</a:t>
            </a:r>
          </a:p>
        </p:txBody>
      </p:sp>
      <p:sp>
        <p:nvSpPr>
          <p:cNvPr id="39941" name="Rectangle 3">
            <a:extLst>
              <a:ext uri="{FF2B5EF4-FFF2-40B4-BE49-F238E27FC236}">
                <a16:creationId xmlns:a16="http://schemas.microsoft.com/office/drawing/2014/main" xmlns="" id="{F96A9ADC-C136-4811-B8FC-652354AB84DF}"/>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Disagreements about requirements are inevitable when a system has many stakeholders. Conflicts are not ‘failures’ but reflect different stakeholder needs and priorities</a:t>
            </a:r>
          </a:p>
          <a:p>
            <a:pPr eaLnBrk="1" hangingPunct="1">
              <a:buClr>
                <a:schemeClr val="tx1"/>
              </a:buClr>
              <a:buSzTx/>
              <a:buFont typeface="Wingdings" panose="05000000000000000000" pitchFamily="2" charset="2"/>
              <a:buChar char="§"/>
            </a:pPr>
            <a:r>
              <a:rPr lang="en-US" altLang="en-US" sz="2000"/>
              <a:t>Requirements negotiation is the process of discussing requirements conflicts and reaching a compromise that all stakeholders can agree to</a:t>
            </a:r>
          </a:p>
          <a:p>
            <a:pPr eaLnBrk="1" hangingPunct="1">
              <a:buClr>
                <a:schemeClr val="tx1"/>
              </a:buClr>
              <a:buSzTx/>
              <a:buFont typeface="Wingdings" panose="05000000000000000000" pitchFamily="2" charset="2"/>
              <a:buChar char="§"/>
            </a:pPr>
            <a:r>
              <a:rPr lang="en-US" altLang="en-US" sz="2000"/>
              <a:t>In planning a requirements engineering process, it is important to leave enough time for negotiation. Finding an acceptable compromise can be time-consuming</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xmlns="" id="{D2286D43-B68E-4F03-9A60-3F9666D5D409}"/>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Negotiation meetings</a:t>
            </a:r>
          </a:p>
        </p:txBody>
      </p:sp>
      <p:sp>
        <p:nvSpPr>
          <p:cNvPr id="40965" name="Rectangle 3">
            <a:extLst>
              <a:ext uri="{FF2B5EF4-FFF2-40B4-BE49-F238E27FC236}">
                <a16:creationId xmlns:a16="http://schemas.microsoft.com/office/drawing/2014/main" xmlns="" id="{5EE3BDA1-BC62-4A43-A3A5-E765531F4145}"/>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An information stage where the nature of the problems associated with a requirement is explained.</a:t>
            </a:r>
          </a:p>
          <a:p>
            <a:pPr eaLnBrk="1" hangingPunct="1">
              <a:buClr>
                <a:schemeClr val="tx1"/>
              </a:buClr>
              <a:buSzTx/>
              <a:buFont typeface="Wingdings" panose="05000000000000000000" pitchFamily="2" charset="2"/>
              <a:buChar char="§"/>
            </a:pPr>
            <a:r>
              <a:rPr lang="en-US" altLang="en-US" sz="2000"/>
              <a:t>A discussion stage where the stakeholders involved discuss how these problems might be resolved. </a:t>
            </a:r>
          </a:p>
          <a:p>
            <a:pPr lvl="1" eaLnBrk="1" hangingPunct="1">
              <a:buClr>
                <a:schemeClr val="tx1"/>
              </a:buClr>
              <a:buSzTx/>
              <a:buFont typeface="Wingdings" panose="05000000000000000000" pitchFamily="2" charset="2"/>
              <a:buChar char="§"/>
            </a:pPr>
            <a:r>
              <a:rPr lang="en-US" altLang="en-US" sz="2000"/>
              <a:t>All stakeholders with an interest in the requirement should be given the opportunity to comment. Priorities may be assigned to requirements at this stage. </a:t>
            </a:r>
          </a:p>
          <a:p>
            <a:pPr eaLnBrk="1" hangingPunct="1">
              <a:buClr>
                <a:schemeClr val="tx1"/>
              </a:buClr>
              <a:buSzTx/>
              <a:buFont typeface="Wingdings" panose="05000000000000000000" pitchFamily="2" charset="2"/>
              <a:buChar char="§"/>
            </a:pPr>
            <a:r>
              <a:rPr lang="en-US" altLang="en-US" sz="2000"/>
              <a:t>A resolution stage where actions concerning the requirement are agreed.</a:t>
            </a:r>
          </a:p>
          <a:p>
            <a:pPr lvl="1" eaLnBrk="1" hangingPunct="1">
              <a:buClr>
                <a:schemeClr val="tx1"/>
              </a:buClr>
              <a:buSzTx/>
              <a:buFont typeface="Wingdings" panose="05000000000000000000" pitchFamily="2" charset="2"/>
              <a:buChar char="§"/>
            </a:pPr>
            <a:r>
              <a:rPr lang="en-US" altLang="en-US" sz="2000"/>
              <a:t>These actions might be to delete the requirement, to suggest specific modifications to the requirement or to elicit further information about the requirement.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a:extLst>
              <a:ext uri="{FF2B5EF4-FFF2-40B4-BE49-F238E27FC236}">
                <a16:creationId xmlns:a16="http://schemas.microsoft.com/office/drawing/2014/main" xmlns="" id="{16852D0E-F2F3-408B-B04C-544DA4EFE3A4}"/>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Chapter summary</a:t>
            </a:r>
          </a:p>
        </p:txBody>
      </p:sp>
      <p:sp>
        <p:nvSpPr>
          <p:cNvPr id="41989" name="Rectangle 3">
            <a:extLst>
              <a:ext uri="{FF2B5EF4-FFF2-40B4-BE49-F238E27FC236}">
                <a16:creationId xmlns:a16="http://schemas.microsoft.com/office/drawing/2014/main" xmlns="" id="{CC2C8C65-7E55-4D3F-B776-87A7A24D27D4}"/>
              </a:ext>
            </a:extLst>
          </p:cNvPr>
          <p:cNvSpPr>
            <a:spLocks noGrp="1" noChangeArrowheads="1"/>
          </p:cNvSpPr>
          <p:nvPr>
            <p:ph type="body" idx="1"/>
          </p:nvPr>
        </p:nvSpPr>
        <p:spPr>
          <a:xfrm>
            <a:off x="2054225" y="1828801"/>
            <a:ext cx="7805738" cy="4130675"/>
          </a:xfrm>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Requirements elicitation involves understanding the application domain, the specific problem to be solved, the organizational needs and constraints and the specific facilities needed by system stakeholders.</a:t>
            </a:r>
          </a:p>
          <a:p>
            <a:pPr eaLnBrk="1" hangingPunct="1">
              <a:buClr>
                <a:schemeClr val="tx1"/>
              </a:buClr>
              <a:buSzTx/>
              <a:buFont typeface="Wingdings" panose="05000000000000000000" pitchFamily="2" charset="2"/>
              <a:buChar char="§"/>
            </a:pPr>
            <a:r>
              <a:rPr lang="en-US" altLang="en-US" sz="2000"/>
              <a:t>The processes of requirements elicitation, analysis and negotiation are iterative, interleaved processes which must usually be repeated several times.</a:t>
            </a:r>
          </a:p>
          <a:p>
            <a:pPr eaLnBrk="1" hangingPunct="1">
              <a:buClr>
                <a:schemeClr val="tx1"/>
              </a:buClr>
              <a:buSzTx/>
              <a:buFont typeface="Wingdings" panose="05000000000000000000" pitchFamily="2" charset="2"/>
              <a:buChar char="§"/>
            </a:pPr>
            <a:r>
              <a:rPr lang="en-US" altLang="en-US" sz="2000"/>
              <a:t>There are various techniques of requirements elicitation which may be used including interviewing, scenarios, soft systems methods, prototyping and participant observation. </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xmlns="" id="{AE03734F-550A-407B-8C73-83BE53D66A96}"/>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Chapter summary</a:t>
            </a:r>
          </a:p>
        </p:txBody>
      </p:sp>
      <p:sp>
        <p:nvSpPr>
          <p:cNvPr id="43013" name="Rectangle 3">
            <a:extLst>
              <a:ext uri="{FF2B5EF4-FFF2-40B4-BE49-F238E27FC236}">
                <a16:creationId xmlns:a16="http://schemas.microsoft.com/office/drawing/2014/main" xmlns="" id="{7EF8FFF5-28BC-4DCC-BB52-2B6AC8402D1C}"/>
              </a:ext>
            </a:extLst>
          </p:cNvPr>
          <p:cNvSpPr>
            <a:spLocks noGrp="1" noChangeArrowheads="1"/>
          </p:cNvSpPr>
          <p:nvPr>
            <p:ph type="body" idx="1"/>
          </p:nvPr>
        </p:nvSpPr>
        <p:spPr>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a:bodyPr>
          <a:lstStyle/>
          <a:p>
            <a:pPr eaLnBrk="1" hangingPunct="1">
              <a:buClr>
                <a:schemeClr val="tx1"/>
              </a:buClr>
              <a:buSzTx/>
              <a:buFont typeface="Wingdings" panose="05000000000000000000" pitchFamily="2" charset="2"/>
              <a:buChar char="§"/>
            </a:pPr>
            <a:r>
              <a:rPr lang="en-US" altLang="en-US" sz="2000"/>
              <a:t>Prototypes are effective for requirements elicitation because stakeholders have something which they can experiment with to find their real requirements.</a:t>
            </a:r>
          </a:p>
          <a:p>
            <a:pPr eaLnBrk="1" hangingPunct="1">
              <a:buClr>
                <a:schemeClr val="tx1"/>
              </a:buClr>
              <a:buSzTx/>
              <a:buFont typeface="Wingdings" panose="05000000000000000000" pitchFamily="2" charset="2"/>
              <a:buChar char="§"/>
            </a:pPr>
            <a:r>
              <a:rPr lang="en-US" altLang="en-US" sz="2000"/>
              <a:t>Checklists are particularly useful as a way of organizing the requirements validation process. They remind analysts what to look for when reading through the proposed requirements.</a:t>
            </a:r>
          </a:p>
          <a:p>
            <a:pPr eaLnBrk="1" hangingPunct="1">
              <a:buClr>
                <a:schemeClr val="tx1"/>
              </a:buClr>
              <a:buSzTx/>
              <a:buFont typeface="Wingdings" panose="05000000000000000000" pitchFamily="2" charset="2"/>
              <a:buChar char="§"/>
            </a:pPr>
            <a:r>
              <a:rPr lang="en-US" altLang="en-US" sz="2000"/>
              <a:t>Requirements negotiation is always necessary to resolve requirements conflicts and remove requirements overlaps.  Negotiation involves information interchange, discussion and resolution of disagreements.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6C280D-F24C-4120-A29F-98781D909F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9EE17199-5AA9-4C06-A809-D9CE717742E2}"/>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xmlns="" id="{C02217A3-F231-4F93-BFAC-78DD70FE28ED}"/>
              </a:ext>
            </a:extLst>
          </p:cNvPr>
          <p:cNvPicPr>
            <a:picLocks noChangeAspect="1"/>
          </p:cNvPicPr>
          <p:nvPr/>
        </p:nvPicPr>
        <p:blipFill>
          <a:blip r:embed="rId3"/>
          <a:stretch>
            <a:fillRect/>
          </a:stretch>
        </p:blipFill>
        <p:spPr>
          <a:xfrm>
            <a:off x="1172985" y="664143"/>
            <a:ext cx="9846030" cy="5707178"/>
          </a:xfrm>
          <a:prstGeom prst="rect">
            <a:avLst/>
          </a:prstGeom>
        </p:spPr>
      </p:pic>
    </p:spTree>
    <p:extLst>
      <p:ext uri="{BB962C8B-B14F-4D97-AF65-F5344CB8AC3E}">
        <p14:creationId xmlns:p14="http://schemas.microsoft.com/office/powerpoint/2010/main" val="2160555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xmlns="" id="{4B6C150A-4321-4B47-BD83-638A4F07FB15}"/>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sz="3200"/>
              <a:t>Components of requirements elicitation</a:t>
            </a:r>
          </a:p>
        </p:txBody>
      </p:sp>
      <p:graphicFrame>
        <p:nvGraphicFramePr>
          <p:cNvPr id="8197" name="Object 3">
            <a:extLst>
              <a:ext uri="{FF2B5EF4-FFF2-40B4-BE49-F238E27FC236}">
                <a16:creationId xmlns:a16="http://schemas.microsoft.com/office/drawing/2014/main" xmlns="" id="{4A052A3A-8897-4E75-B363-5006BD3F9989}"/>
              </a:ext>
            </a:extLst>
          </p:cNvPr>
          <p:cNvGraphicFramePr>
            <a:graphicFrameLocks/>
          </p:cNvGraphicFramePr>
          <p:nvPr>
            <p:extLst>
              <p:ext uri="{D42A27DB-BD31-4B8C-83A1-F6EECF244321}">
                <p14:modId xmlns:p14="http://schemas.microsoft.com/office/powerpoint/2010/main" val="3553006917"/>
              </p:ext>
            </p:extLst>
          </p:nvPr>
        </p:nvGraphicFramePr>
        <p:xfrm>
          <a:off x="3989387" y="1547813"/>
          <a:ext cx="3878263" cy="4311650"/>
        </p:xfrm>
        <a:graphic>
          <a:graphicData uri="http://schemas.openxmlformats.org/presentationml/2006/ole">
            <mc:AlternateContent xmlns:mc="http://schemas.openxmlformats.org/markup-compatibility/2006">
              <mc:Choice xmlns:v="urn:schemas-microsoft-com:vml" Requires="v">
                <p:oleObj spid="_x0000_s2225" name="Document" r:id="rId4" imgW="1400175" imgH="1676400" progId="Word.Document.8">
                  <p:embed/>
                </p:oleObj>
              </mc:Choice>
              <mc:Fallback>
                <p:oleObj name="Document" r:id="rId4" imgW="1400175" imgH="1676400" progId="Word.Document.8">
                  <p:embed/>
                  <p:pic>
                    <p:nvPicPr>
                      <p:cNvPr id="8197" name="Object 3">
                        <a:extLst>
                          <a:ext uri="{FF2B5EF4-FFF2-40B4-BE49-F238E27FC236}">
                            <a16:creationId xmlns:a16="http://schemas.microsoft.com/office/drawing/2014/main" xmlns="" id="{4A052A3A-8897-4E75-B363-5006BD3F998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7" y="1547813"/>
                        <a:ext cx="3878263" cy="4311650"/>
                      </a:xfrm>
                      <a:prstGeom prst="rect">
                        <a:avLst/>
                      </a:prstGeom>
                      <a:solidFill>
                        <a:schemeClr val="bg1"/>
                      </a:solidFill>
                      <a:ln>
                        <a:noFill/>
                      </a:ln>
                      <a:effectLst/>
                    </p:spPr>
                  </p:pic>
                </p:oleObj>
              </mc:Fallback>
            </mc:AlternateContent>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fontAlgn="base"/>
            <a:r>
              <a:rPr lang="en-US" i="1" dirty="0"/>
              <a:t>An example of a conflicting requirement might be that the Human Resources stakeholder group explicitly requests to capture the age of an employee, but the Data Privacy team is saying that the age of the employee may not be captured or used in reporting.</a:t>
            </a:r>
            <a:endParaRPr lang="en-US" dirty="0"/>
          </a:p>
          <a:p>
            <a:r>
              <a:rPr lang="en-US" dirty="0"/>
              <a:t/>
            </a:r>
            <a:br>
              <a:rPr lang="en-US" dirty="0"/>
            </a:br>
            <a:endParaRPr lang="en-US" dirty="0"/>
          </a:p>
        </p:txBody>
      </p:sp>
    </p:spTree>
    <p:extLst>
      <p:ext uri="{BB962C8B-B14F-4D97-AF65-F5344CB8AC3E}">
        <p14:creationId xmlns:p14="http://schemas.microsoft.com/office/powerpoint/2010/main" val="53112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a:extLst>
              <a:ext uri="{FF2B5EF4-FFF2-40B4-BE49-F238E27FC236}">
                <a16:creationId xmlns:a16="http://schemas.microsoft.com/office/drawing/2014/main" xmlns="" id="{BDD0805B-2E8F-432C-85F8-4DC3AA024097}"/>
              </a:ext>
            </a:extLst>
          </p:cNvPr>
          <p:cNvSpPr>
            <a:spLocks noGrp="1" noChangeArrowheads="1"/>
          </p:cNvSpPr>
          <p:nvPr>
            <p:ph type="title"/>
          </p:nvPr>
        </p:nvSpPr>
        <p:spPr>
          <a:noFill/>
          <a:extLst>
            <a:ext uri="{91240B29-F687-4F45-9708-019B960494DF}">
              <a14:hiddenLine xmlns:a14="http://schemas.microsoft.com/office/drawing/2010/main" w="12700">
                <a:solidFill>
                  <a:schemeClr val="tx1"/>
                </a:solidFill>
                <a:miter lim="800000"/>
                <a:headEnd/>
                <a:tailEnd/>
              </a14:hiddenLine>
            </a:ext>
          </a:extLst>
        </p:spPr>
        <p:txBody>
          <a:bodyPr vert="horz" lIns="90841" tIns="44623" rIns="90841" bIns="44623" rtlCol="0" anchor="ctr">
            <a:normAutofit/>
          </a:bodyPr>
          <a:lstStyle/>
          <a:p>
            <a:pPr eaLnBrk="1" hangingPunct="1"/>
            <a:r>
              <a:rPr lang="en-US" altLang="en-US">
                <a:solidFill>
                  <a:schemeClr val="tx1"/>
                </a:solidFill>
              </a:rPr>
              <a:t>Elicitation activities</a:t>
            </a:r>
          </a:p>
        </p:txBody>
      </p:sp>
      <p:sp>
        <p:nvSpPr>
          <p:cNvPr id="9221" name="Rectangle 3">
            <a:extLst>
              <a:ext uri="{FF2B5EF4-FFF2-40B4-BE49-F238E27FC236}">
                <a16:creationId xmlns:a16="http://schemas.microsoft.com/office/drawing/2014/main" xmlns="" id="{21F11B36-0201-4BFA-9C77-B08FFC589F65}"/>
              </a:ext>
            </a:extLst>
          </p:cNvPr>
          <p:cNvSpPr>
            <a:spLocks noGrp="1" noChangeArrowheads="1"/>
          </p:cNvSpPr>
          <p:nvPr>
            <p:ph type="body" idx="1"/>
          </p:nvPr>
        </p:nvSpPr>
        <p:spPr>
          <a:xfrm>
            <a:off x="2025651" y="1930401"/>
            <a:ext cx="8202613" cy="4130675"/>
          </a:xfrm>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vert="horz" lIns="90841" tIns="44623" rIns="90841" bIns="44623" rtlCol="0">
            <a:normAutofit lnSpcReduction="10000"/>
          </a:bodyPr>
          <a:lstStyle/>
          <a:p>
            <a:pPr eaLnBrk="1" hangingPunct="1">
              <a:buClr>
                <a:schemeClr val="tx1"/>
              </a:buClr>
              <a:buSzTx/>
              <a:buFont typeface="Wingdings" panose="05000000000000000000" pitchFamily="2" charset="2"/>
              <a:buChar char="§"/>
            </a:pPr>
            <a:r>
              <a:rPr lang="en-US" altLang="en-US" sz="2000"/>
              <a:t>Application domain understanding  </a:t>
            </a:r>
          </a:p>
          <a:p>
            <a:pPr lvl="1" eaLnBrk="1" hangingPunct="1">
              <a:buClr>
                <a:schemeClr val="tx1"/>
              </a:buClr>
              <a:buSzTx/>
              <a:buFont typeface="Wingdings" panose="05000000000000000000" pitchFamily="2" charset="2"/>
              <a:buChar char="§"/>
            </a:pPr>
            <a:r>
              <a:rPr lang="en-US" altLang="en-US" sz="2000"/>
              <a:t>Application domain knowledge is knowledge of the general area where the system is applied. </a:t>
            </a:r>
          </a:p>
          <a:p>
            <a:pPr eaLnBrk="1" hangingPunct="1">
              <a:buClr>
                <a:schemeClr val="tx1"/>
              </a:buClr>
              <a:buSzTx/>
              <a:buFont typeface="Wingdings" panose="05000000000000000000" pitchFamily="2" charset="2"/>
              <a:buChar char="§"/>
            </a:pPr>
            <a:r>
              <a:rPr lang="en-US" altLang="en-US" sz="2000"/>
              <a:t>Problem understanding </a:t>
            </a:r>
          </a:p>
          <a:p>
            <a:pPr lvl="1" eaLnBrk="1" hangingPunct="1">
              <a:buClr>
                <a:schemeClr val="tx1"/>
              </a:buClr>
              <a:buSzTx/>
              <a:buFont typeface="Wingdings" panose="05000000000000000000" pitchFamily="2" charset="2"/>
              <a:buChar char="§"/>
            </a:pPr>
            <a:r>
              <a:rPr lang="en-US" altLang="en-US" sz="2000"/>
              <a:t>The details of the specific customer problem where the system will be applied must be understood. </a:t>
            </a:r>
          </a:p>
          <a:p>
            <a:pPr eaLnBrk="1" hangingPunct="1">
              <a:buClr>
                <a:schemeClr val="tx1"/>
              </a:buClr>
              <a:buSzTx/>
              <a:buFont typeface="Wingdings" panose="05000000000000000000" pitchFamily="2" charset="2"/>
              <a:buChar char="§"/>
            </a:pPr>
            <a:r>
              <a:rPr lang="en-US" altLang="en-US" sz="2000"/>
              <a:t>Business understanding  </a:t>
            </a:r>
          </a:p>
          <a:p>
            <a:pPr lvl="1" eaLnBrk="1" hangingPunct="1">
              <a:buClr>
                <a:schemeClr val="tx1"/>
              </a:buClr>
              <a:buSzTx/>
              <a:buFont typeface="Wingdings" panose="05000000000000000000" pitchFamily="2" charset="2"/>
              <a:buChar char="§"/>
            </a:pPr>
            <a:r>
              <a:rPr lang="en-US" altLang="en-US" sz="2000"/>
              <a:t>You must understand how systems interact and contribute to overall business goals.</a:t>
            </a:r>
          </a:p>
          <a:p>
            <a:pPr eaLnBrk="1" hangingPunct="1">
              <a:buClr>
                <a:schemeClr val="tx1"/>
              </a:buClr>
              <a:buSzTx/>
              <a:buFont typeface="Wingdings" panose="05000000000000000000" pitchFamily="2" charset="2"/>
              <a:buChar char="§"/>
            </a:pPr>
            <a:r>
              <a:rPr lang="en-US" altLang="en-US" sz="2000"/>
              <a:t>Understanding the needs and constraints of system stakeholders </a:t>
            </a:r>
          </a:p>
          <a:p>
            <a:pPr lvl="1" eaLnBrk="1" hangingPunct="1">
              <a:buClr>
                <a:schemeClr val="tx1"/>
              </a:buClr>
              <a:buSzTx/>
              <a:buFont typeface="Wingdings" panose="05000000000000000000" pitchFamily="2" charset="2"/>
              <a:buChar char="§"/>
            </a:pPr>
            <a:r>
              <a:rPr lang="en-US" altLang="en-US" sz="2000"/>
              <a:t>You must understand, in detail, the specific needs of people who require system support in their work. </a:t>
            </a:r>
          </a:p>
        </p:txBody>
      </p:sp>
    </p:spTree>
  </p:cSld>
  <p:clrMapOvr>
    <a:masterClrMapping/>
  </p:clrMapOvr>
  <p:transition/>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841</TotalTime>
  <Words>2309</Words>
  <Application>Microsoft Office PowerPoint</Application>
  <PresentationFormat>Widescreen</PresentationFormat>
  <Paragraphs>276</Paragraphs>
  <Slides>54</Slides>
  <Notes>35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63" baseType="lpstr">
      <vt:lpstr>SimSun</vt:lpstr>
      <vt:lpstr>Arial</vt:lpstr>
      <vt:lpstr>Calibri</vt:lpstr>
      <vt:lpstr>Courier New</vt:lpstr>
      <vt:lpstr>Symbol</vt:lpstr>
      <vt:lpstr>Wingdings</vt:lpstr>
      <vt:lpstr>1_Office Theme</vt:lpstr>
      <vt:lpstr>Bitmap Image</vt:lpstr>
      <vt:lpstr>Document</vt:lpstr>
      <vt:lpstr>SRE</vt:lpstr>
      <vt:lpstr>Objectives</vt:lpstr>
      <vt:lpstr>PowerPoint Presentation</vt:lpstr>
      <vt:lpstr>PowerPoint Presentation</vt:lpstr>
      <vt:lpstr>PowerPoint Presentation</vt:lpstr>
      <vt:lpstr>PowerPoint Presentation</vt:lpstr>
      <vt:lpstr>Components of requirements elicitation</vt:lpstr>
      <vt:lpstr>PowerPoint Presentation</vt:lpstr>
      <vt:lpstr>Elicitation activities</vt:lpstr>
      <vt:lpstr>Elicitation, analysis and negotiation</vt:lpstr>
      <vt:lpstr>The requirements elicitation process</vt:lpstr>
      <vt:lpstr>Elicitation stages</vt:lpstr>
      <vt:lpstr>Elicitation techniques</vt:lpstr>
      <vt:lpstr>Specific elicitation techniques</vt:lpstr>
      <vt:lpstr>Interviews</vt:lpstr>
      <vt:lpstr>Interviewing essentials</vt:lpstr>
      <vt:lpstr>PowerPoint Presentation</vt:lpstr>
      <vt:lpstr>Discussion</vt:lpstr>
      <vt:lpstr>Interview Steps </vt:lpstr>
      <vt:lpstr>Listening Steps </vt:lpstr>
      <vt:lpstr>PowerPoint Presentation</vt:lpstr>
      <vt:lpstr>Exercises</vt:lpstr>
      <vt:lpstr>Scenarios</vt:lpstr>
      <vt:lpstr>Library scenario - document ordering</vt:lpstr>
      <vt:lpstr>Library Scenario</vt:lpstr>
      <vt:lpstr>Assignment 3.a</vt:lpstr>
      <vt:lpstr>Scenarios and OOD</vt:lpstr>
      <vt:lpstr>Requirements reuse</vt:lpstr>
      <vt:lpstr>Reuse possibilities</vt:lpstr>
      <vt:lpstr>Prototyping</vt:lpstr>
      <vt:lpstr>Prototyping benefits</vt:lpstr>
      <vt:lpstr>Types of prototyping</vt:lpstr>
      <vt:lpstr>Types of prototyping</vt:lpstr>
      <vt:lpstr>Prototyping costs and problems</vt:lpstr>
      <vt:lpstr>Analysis checks</vt:lpstr>
      <vt:lpstr>Requirements analysis and negotiation</vt:lpstr>
      <vt:lpstr>Requirements negotiation</vt:lpstr>
      <vt:lpstr>Requirements analysis</vt:lpstr>
      <vt:lpstr>Analysis Techniques</vt:lpstr>
      <vt:lpstr>Analysis checklists</vt:lpstr>
      <vt:lpstr>Analysis checklists</vt:lpstr>
      <vt:lpstr>Analysis checklists</vt:lpstr>
      <vt:lpstr>REQ Interaction </vt:lpstr>
      <vt:lpstr>Requirements interactions</vt:lpstr>
      <vt:lpstr>PowerPoint Presentation</vt:lpstr>
      <vt:lpstr>Problems that lead to requirements conflicts.</vt:lpstr>
      <vt:lpstr>Interaction matrices</vt:lpstr>
      <vt:lpstr>Example</vt:lpstr>
      <vt:lpstr>PowerPoint Presentation</vt:lpstr>
      <vt:lpstr>PowerPoint Presentation</vt:lpstr>
      <vt:lpstr>Requirements negotiation</vt:lpstr>
      <vt:lpstr>Negotiation meetings</vt:lpstr>
      <vt:lpstr>Chapter summary</vt:lpstr>
      <vt:lpstr>Chapter 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SANDIA KUMARI</dc:creator>
  <cp:lastModifiedBy>lab4</cp:lastModifiedBy>
  <cp:revision>160</cp:revision>
  <dcterms:created xsi:type="dcterms:W3CDTF">2021-09-26T20:41:36Z</dcterms:created>
  <dcterms:modified xsi:type="dcterms:W3CDTF">2021-10-08T05:00:59Z</dcterms:modified>
</cp:coreProperties>
</file>